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 id="2147483685" r:id="rId6"/>
    <p:sldMasterId id="214748368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Lst>
  <p:sldSz cy="5143500" cx="9144000"/>
  <p:notesSz cx="6858000" cy="9144000"/>
  <p:embeddedFontLst>
    <p:embeddedFont>
      <p:font typeface="Anton"/>
      <p:regular r:id="rId95"/>
    </p:embeddedFont>
    <p:embeddedFont>
      <p:font typeface="Pinyon Script"/>
      <p:regular r:id="rId96"/>
    </p:embeddedFont>
    <p:embeddedFont>
      <p:font typeface="Garamond"/>
      <p:regular r:id="rId97"/>
      <p:bold r:id="rId98"/>
      <p:italic r:id="rId99"/>
      <p:boldItalic r:id="rId100"/>
    </p:embeddedFont>
    <p:embeddedFont>
      <p:font typeface="Lato"/>
      <p:regular r:id="rId101"/>
      <p:bold r:id="rId102"/>
      <p:italic r:id="rId103"/>
      <p:boldItalic r:id="rId104"/>
    </p:embeddedFont>
    <p:embeddedFont>
      <p:font typeface="Lato Light"/>
      <p:regular r:id="rId105"/>
      <p:bold r:id="rId106"/>
      <p:italic r:id="rId107"/>
      <p:boldItalic r:id="rId108"/>
    </p:embeddedFont>
    <p:embeddedFont>
      <p:font typeface="Didact Gothic"/>
      <p:regular r:id="rId109"/>
    </p:embeddedFont>
    <p:embeddedFont>
      <p:font typeface="Bodoni"/>
      <p:regular r:id="rId110"/>
      <p:bold r:id="rId111"/>
      <p:italic r:id="rId112"/>
      <p:boldItalic r:id="rId113"/>
    </p:embeddedFont>
    <p:embeddedFont>
      <p:font typeface="Helvetica Neue"/>
      <p:regular r:id="rId114"/>
      <p:bold r:id="rId115"/>
      <p:italic r:id="rId116"/>
      <p:boldItalic r:id="rId117"/>
    </p:embeddedFont>
    <p:embeddedFont>
      <p:font typeface="Helvetica Neue Light"/>
      <p:regular r:id="rId118"/>
      <p:bold r:id="rId119"/>
      <p:italic r:id="rId120"/>
      <p:boldItalic r:id="rId121"/>
    </p:embeddedFont>
    <p:embeddedFont>
      <p:font typeface="Monoton"/>
      <p:regular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D2ABFD-DCB9-4BE2-80D9-2537D16EA5D1}">
  <a:tblStyle styleId="{15D2ABFD-DCB9-4BE2-80D9-2537D16EA5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LatoLight-italic.fntdata"/><Relationship Id="rId106" Type="http://schemas.openxmlformats.org/officeDocument/2006/relationships/font" Target="fonts/LatoLight-bold.fntdata"/><Relationship Id="rId105" Type="http://schemas.openxmlformats.org/officeDocument/2006/relationships/font" Target="fonts/LatoLight-regular.fntdata"/><Relationship Id="rId104" Type="http://schemas.openxmlformats.org/officeDocument/2006/relationships/font" Target="fonts/Lato-boldItalic.fntdata"/><Relationship Id="rId109" Type="http://schemas.openxmlformats.org/officeDocument/2006/relationships/font" Target="fonts/DidactGothic-regular.fntdata"/><Relationship Id="rId108" Type="http://schemas.openxmlformats.org/officeDocument/2006/relationships/font" Target="fonts/LatoLight-bold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Lato-italic.fntdata"/><Relationship Id="rId102" Type="http://schemas.openxmlformats.org/officeDocument/2006/relationships/font" Target="fonts/Lato-bold.fntdata"/><Relationship Id="rId101" Type="http://schemas.openxmlformats.org/officeDocument/2006/relationships/font" Target="fonts/Lato-regular.fntdata"/><Relationship Id="rId100" Type="http://schemas.openxmlformats.org/officeDocument/2006/relationships/font" Target="fonts/Garamond-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121" Type="http://schemas.openxmlformats.org/officeDocument/2006/relationships/font" Target="fonts/HelveticaNeueLight-boldItalic.fntdata"/><Relationship Id="rId25" Type="http://schemas.openxmlformats.org/officeDocument/2006/relationships/slide" Target="slides/slide17.xml"/><Relationship Id="rId120" Type="http://schemas.openxmlformats.org/officeDocument/2006/relationships/font" Target="fonts/HelveticaNeueLight-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22" Type="http://schemas.openxmlformats.org/officeDocument/2006/relationships/font" Target="fonts/Monoton-regular.fntdata"/><Relationship Id="rId95" Type="http://schemas.openxmlformats.org/officeDocument/2006/relationships/font" Target="fonts/Anton-regular.fntdata"/><Relationship Id="rId94" Type="http://schemas.openxmlformats.org/officeDocument/2006/relationships/slide" Target="slides/slide86.xml"/><Relationship Id="rId97" Type="http://schemas.openxmlformats.org/officeDocument/2006/relationships/font" Target="fonts/Garamond-regular.fntdata"/><Relationship Id="rId96" Type="http://schemas.openxmlformats.org/officeDocument/2006/relationships/font" Target="fonts/PinyonScript-regular.fntdata"/><Relationship Id="rId11" Type="http://schemas.openxmlformats.org/officeDocument/2006/relationships/slide" Target="slides/slide3.xml"/><Relationship Id="rId99" Type="http://schemas.openxmlformats.org/officeDocument/2006/relationships/font" Target="fonts/Garamond-italic.fntdata"/><Relationship Id="rId10" Type="http://schemas.openxmlformats.org/officeDocument/2006/relationships/slide" Target="slides/slide2.xml"/><Relationship Id="rId98" Type="http://schemas.openxmlformats.org/officeDocument/2006/relationships/font" Target="fonts/Garamond-bold.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HelveticaNeueLight-regular.fntdata"/><Relationship Id="rId117" Type="http://schemas.openxmlformats.org/officeDocument/2006/relationships/font" Target="fonts/HelveticaNeue-boldItalic.fntdata"/><Relationship Id="rId116" Type="http://schemas.openxmlformats.org/officeDocument/2006/relationships/font" Target="fonts/HelveticaNeue-italic.fntdata"/><Relationship Id="rId115" Type="http://schemas.openxmlformats.org/officeDocument/2006/relationships/font" Target="fonts/HelveticaNeue-bold.fntdata"/><Relationship Id="rId119" Type="http://schemas.openxmlformats.org/officeDocument/2006/relationships/font" Target="fonts/HelveticaNeueLight-bold.fntdata"/><Relationship Id="rId15" Type="http://schemas.openxmlformats.org/officeDocument/2006/relationships/slide" Target="slides/slide7.xml"/><Relationship Id="rId110" Type="http://schemas.openxmlformats.org/officeDocument/2006/relationships/font" Target="fonts/Bodoni-regular.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HelveticaNeue-regular.fntdata"/><Relationship Id="rId18" Type="http://schemas.openxmlformats.org/officeDocument/2006/relationships/slide" Target="slides/slide10.xml"/><Relationship Id="rId113" Type="http://schemas.openxmlformats.org/officeDocument/2006/relationships/font" Target="fonts/Bodoni-boldItalic.fntdata"/><Relationship Id="rId112" Type="http://schemas.openxmlformats.org/officeDocument/2006/relationships/font" Target="fonts/Bodoni-italic.fntdata"/><Relationship Id="rId111" Type="http://schemas.openxmlformats.org/officeDocument/2006/relationships/font" Target="fonts/Bodoni-bold.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c/CoderHouse" TargetMode="External"/><Relationship Id="rId3" Type="http://schemas.openxmlformats.org/officeDocument/2006/relationships/hyperlink" Target="https://open.spotify.com/show/6Z4gbxrzelqVU3syDH3JzI"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4b3efd85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a4b3efd851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ecac537d7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ecac537d7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¿Quién me puede decir que entiende por diseño gráfico?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ecac537d7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ecac537d7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ecac537d7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ecac537d7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ecac537d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ecac537d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Lato"/>
                <a:ea typeface="Lato"/>
                <a:cs typeface="Lato"/>
                <a:sym typeface="Lato"/>
              </a:rPr>
              <a:t>Introducción a los conceptos básicos del diseño gráfico</a:t>
            </a:r>
            <a:endParaRPr>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Lato"/>
                <a:ea typeface="Lato"/>
                <a:cs typeface="Lato"/>
                <a:sym typeface="Lato"/>
              </a:rPr>
              <a:t>Por ejemplo, cuando diseñamos un libro, este, tiene que ser fácil de leer, debemos optimizar el interletrado, el interlineado, el espacio blanco y el contraste de la mancha o los bloques de texto para no cansar la vista, debe tener una organización que me permita encontrar lo que busco rápidamente, como un índice alfabético y una tabla de contenidos, y también debe tener un tamaño que sea fácil de transportar, y así sucesivamente. Los diseñadores podemos mejorar la experiencia de lectura con nuestras decisiones estéticas. </a:t>
            </a:r>
            <a:r>
              <a:rPr lang="en-GB">
                <a:solidFill>
                  <a:schemeClr val="dk1"/>
                </a:solidFill>
                <a:latin typeface="Lato Light"/>
                <a:ea typeface="Lato Light"/>
                <a:cs typeface="Lato Light"/>
                <a:sym typeface="Lato Light"/>
              </a:rPr>
              <a:t>El diseño web se trae cosas del diseño editorial, para empezar a dar forma, sentido y jerarquía a las páginas web que conocemos hoy en día.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ecac537d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ecac537d7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Lato"/>
                <a:ea typeface="Lato"/>
                <a:cs typeface="Lato"/>
                <a:sym typeface="Lato"/>
              </a:rPr>
              <a:t>En el mundo digital lidiamos con otras variables, por ejemplo, una de las razones por las que Google se convirtió en el buscador preferido por excelencia es por que fue el pionero en pensar en el usuario y su necesidad de BUSCAR contenido, atendiendo a esa necesidad, crearon un buscador que tuviera solamente una barra de búsqueda, y con el uso frecuente empieza a personalizarse con tus sitios de navegación más visitados, además que tu perfil de google se conecta con tu cuenta de correo. La experiencia que ofrece google es tan satisfactoria que han dominado el espacio digital. </a:t>
            </a:r>
            <a:endParaRPr>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Lato Light"/>
              <a:ea typeface="Lato Light"/>
              <a:cs typeface="Lato Light"/>
              <a:sym typeface="Lato Light"/>
            </a:endParaRPr>
          </a:p>
          <a:p>
            <a:pPr indent="0" lvl="0" marL="0" rtl="0" algn="l">
              <a:lnSpc>
                <a:spcPct val="115000"/>
              </a:lnSpc>
              <a:spcBef>
                <a:spcPts val="0"/>
              </a:spcBef>
              <a:spcAft>
                <a:spcPts val="0"/>
              </a:spcAft>
              <a:buClr>
                <a:schemeClr val="dk1"/>
              </a:buClr>
              <a:buSzPts val="1100"/>
              <a:buFont typeface="Arial"/>
              <a:buNone/>
            </a:pPr>
            <a:r>
              <a:t/>
            </a:r>
            <a:endParaRPr>
              <a:solidFill>
                <a:schemeClr val="lt1"/>
              </a:solidFill>
              <a:latin typeface="Lato Light"/>
              <a:ea typeface="Lato Light"/>
              <a:cs typeface="Lato Light"/>
              <a:sym typeface="Lato Light"/>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ecac537d7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ecac537d7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ecac537d7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ecac537d7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Pero ¿a qué nos referimos con un concepto o idea rectora? Veamos unos ejemplos…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ecac537d7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ecac537d7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Por ejemplo en esta identidad vemos que es un estilo completamente opuesto, de lo industrial pasamos a lo artístico y orgánico, al collage, a referencias como el art nouveau, y podemos distinguir que se dirige a otro tipo de audiencia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ecac537d7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ecac537d7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Una identidad es lo que te diferencia de los demás, es como la personalidad de cada personas, todos  somos únicos. Una identidad no solo incluye el logo, sino que es un sistema visual que aplica a la pieza más pequeña hasta la de mayor formato digital o impreso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Vemos que el logo debe ser tan simple que se traslade fácilmente a una superficie textil, a una papelería e incluso a la vidriera del local</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También vemos que tiene una paleta de colores y tipografías consistentes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Se desarrolla iconografías y patrones propios de la marca que se pueden extender hasta la señalética, a la iconografía del sitio web y a patrones visuales en diferentes materiales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Al igual que esta identidad, se trata de generar un conjunto de elementos visuales que encajan de forma modular para crear un todo que expresa la personalidad de la marca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Una identidad visual es la expresión de la organización a través de una serie de elementos identificatorios perceptibles sensorialmente. La identidad visual no es un elemento visual aislado que representa a la organización, sino un sistema o conjunto de características físicas reconocidas perceptiblemente por el individuo como unidad identificadora de la organización. (Capriotti, 1992, p. 118)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ecac537d7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ecac537d7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Entonces, concluimos que...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3619e9b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a3619e9b8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ecac537d7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ecac537d7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¿Y cómo la creamos?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ecac537d7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ecac537d7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ecac537d7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ecac537d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ecac537d7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ecac537d7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El modelo RGB maneja colores aditivos o colores luz, lo que quiere decir que al intersectarse llegamos a la luz blanca pura.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El modelo RGB es el que se utiliza para el diseño en cualquier pantalla o interfaz</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La gama cromática es más amplia y genera colores más vibrantes, de hecho hay una tendencia actual a aprovechar la luminosidad de estos colores para actualizar la imagen, por ejemplo, en el caso del rojo de Youtube.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ecac537d7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ecac537d7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En el modelo CMYK, la k representa la tinta negra, que es la cuarta o última capa de impresión. El negro se añade por que la combinación de las tres tintas resulta en un castaño. En algunas ocasiones al negro se le añade un porcentaje de cyan o magenta de 20-30% para obtener un negro más profundo.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Cuando realicen sus diseños para impresión tienen que poner atención a que sus grises estén compuestos sólo por un porcentaje de tinta negra sin otros colores.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ecac537d7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ecac537d7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ecac537d7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decac537d7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ecac537d7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ecac537d7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ecac537d7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ecac537d7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Práctica con el círculo cromático.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Indiquen en el círculo proporcionado ¿de qué formas podemos combinar los colores para generar una paleta de color? Uno por persona y pasar a la siguiente persona.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ecac537d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decac537d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4b3efd85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a4b3efd851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ecac537d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ecac537d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ecac537d7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ecac537d7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ecac537d7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ecac537d7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ecac537d7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decac537d7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Cómo se maneja una paleta de color en diseño digital. Generalmente tendremos una paleta muy reducida con los siguientes grupos de colores: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Colores primarios: </a:t>
            </a:r>
            <a:r>
              <a:rPr lang="en-GB">
                <a:solidFill>
                  <a:schemeClr val="dk1"/>
                </a:solidFill>
              </a:rPr>
              <a:t>1 o 2 colores corporativos máximo. Estos serán los más dominantes o los que definen el “tema” del sitio. Cuando creen su marca piensen en esta limitación. El color primario va a dominar en presencia con alrededor de 70%.</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Color acento: </a:t>
            </a:r>
            <a:r>
              <a:rPr lang="en-GB">
                <a:solidFill>
                  <a:schemeClr val="dk1"/>
                </a:solidFill>
              </a:rPr>
              <a:t>Puede ser uno de los colores corporativos o una variación del mismo modificando la luminosidad o saturación. Luego veremos cómo hacerlo con el Modelo de color HSB (Hue, Saturation, Brightness). El color acento debe representar no más del 10% del sitio. Ya que define jerarquías visuales, sólo se usa para elementos que queremos reslatar sobre otros: botones, CTAs y botones flotantes.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Colores semánticos: </a:t>
            </a:r>
            <a:r>
              <a:rPr lang="en-GB">
                <a:solidFill>
                  <a:schemeClr val="dk1"/>
                </a:solidFill>
              </a:rPr>
              <a:t>Son los colores que utilizaremos para indicar el estado del sistema e indicar advertencias al usuario.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Colores neutros: </a:t>
            </a:r>
            <a:r>
              <a:rPr lang="en-GB">
                <a:solidFill>
                  <a:schemeClr val="dk1"/>
                </a:solidFill>
              </a:rPr>
              <a:t>grises, blanco y negro. Se van a utilizar para el contenido textual, los niveles de gris definirán también la jerarquía o importancia de unos contenidos sobre otros. El gris más oscuro o contrastante se utilizará para títulos H1, H2 y H3, mientras que los grises más claros generalmente se asocian a contenido de nivel terciario como: políticas de privacidad u otros documentos legales.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Si vamos a tener ilustraciones o gráficos de datos estos también tendrán su propia paleta.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accent5"/>
                </a:solidFill>
              </a:rPr>
              <a:t>Paletas de color en UI: </a:t>
            </a:r>
            <a:r>
              <a:rPr lang="en-GB">
                <a:solidFill>
                  <a:schemeClr val="dk1"/>
                </a:solidFill>
              </a:rPr>
              <a:t>https://blog.prototypr.io/basic-ui-color-guide-7612075cc71a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Práctica: crear una paleta de color con la herramienta de material design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https://material.io/design/color/the-color-system.html#color-theme-creation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decac537d7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decac537d7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decac537d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decac537d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ecac537d7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ecac537d7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Las tipografías se clasifican en dos grupos mayores: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Serif y Sans Serif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Las tipografías Serif se asocia con: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Clásico</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Serio</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Estable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Y dependiendo del ancho de las astas es más imponente y fuerte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Las Didonas (similares a la Didot) de alto contraste entre sus astas se asocian especialmente al mundo de la moda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Las tipografías Sans Serif se asocian con: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Contemporáneo</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Funcional</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Juvenil</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Neutro, son tipos que están pensados para rápida lectura y alta legibilidad, la falta de modulación y ornamentación les otorga una personalidad neutra, sin embargo, entre ellas hay rasgos distintivos.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Por ejemplo, Helvetica se asocia al diseño Suizo, Roboto es la Sans Serif de los productos en Android establecida por las pautas de  Diseño Material de Google, mientras que Apple se asocia a San Francisco, de hecho esta tipografía sólo puede utilizarse para productos Apple.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ecac537d7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ecac537d7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En términos más específicos se clasifican en familias, donde entran las cursivas y las decorativas. Las últimas dos deben tener un uso restringido, es decir, se pueden utilizar para títulos y textos muy cortos, pero en textos continuos suelen ser difíciles de leer. No se recomiendan para uso digital por que el tiempo que pasamos leyendo en medios digitales suele ser muy corto, segundos apenas.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ecac537d7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ecac537d7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El interletrado se puede controlar fácilmente en diseño impreso, en diseño digital no es tan fácil. Siempre asegurarse de que el texto tenga un ajuste óptico y de nosotros ajustar el espacio entre combinaciones peligrosas como una A mayúscula después de una 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El refinamiento del espacio entre letras es lo que distingue un diseño profesional de otro que no lo 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Por otro lado tomar en cuenta que un interlineado muy ajustado dificulta la lectura pero puede convertirse en un recurso de diseño cuando se quiere comunicar integridad, unión o mezcla.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ecac537d7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ecac537d7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Algo a tomar en cuenta acerca del interletrado e interlineado es que no se puede controlar igual en diseño digital. Esto es por que los tamaños y extensión de las oraciones que determinen en la web pueden ser modificados dependiendo del tamaño de la pantalla y cómo se comporta el diseño web responsive.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El interletrado no puede ser tan amplio que se pierda el inicio entre una línea de texto y la siguiente.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El interletrado no puede ser tan bajo que terminemos leyendo una línea repetidas veces.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Una relación 100%:120% es lo mínimo ideal para una buena lectura.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Las manchas de texto en impresos pueden ser desde los 9 a 12 puntos, mientras que en pantalla este tamaño varía recomendado un mínimo de 16 puntos para que sea legible y mayor en pantallas tipo retina, es decir, a mayor densidad de píxeles en la pantalla, mayor será el tamaño que se requiera para una buena lectura.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4b3efd85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a4b3efd851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ecac537d7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ecac537d7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decac537d7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decac537d7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ecac537d7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decac537d7_0_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ecac537d7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ecac537d7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ecac537d7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ecac537d7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El principio del patrón Z o diagrama de Gutenberg determina que estamos habituados a leer de izquierda a derecha y de arriba abajo, existen 4 zonas distintivas, siendo las más importantes la superior izquierda, en la que generalmente se sitúa el logo, y la inferior derecha, en la que generalmente se sitúa un llamado de acción o CTA (Call to Action).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La jerarquía visual se determina en niveles de lectura, desde lo que tiene mayor importancia en la parte superior, a lo que tiene menos importancia en la parte inferior.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También podemos redirigir la mirada del usuario utilizando el principio de contraste por color, tamaño, textura y forma.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decac537d7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decac537d7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Así se aplica a una landing page. Por eso vemos landing pages que son bastante similares, lo cual no significa que no puedan romper con ese patrón.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decac537d7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decac537d7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La coherencia visual entre las páginas debe basarse en patrones visuales claros.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decac537d7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decac537d7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Por ejemplo, si vemos el sitio de la BBC, aunque el contenido cambia, la estructura se mantiene con una navegación en la parte superior, un título de sección, una imagen heróica, un botón de </a:t>
            </a:r>
            <a:r>
              <a:rPr i="1" lang="en-GB">
                <a:solidFill>
                  <a:schemeClr val="dk1"/>
                </a:solidFill>
              </a:rPr>
              <a:t>login</a:t>
            </a:r>
            <a:r>
              <a:rPr lang="en-GB">
                <a:solidFill>
                  <a:schemeClr val="dk1"/>
                </a:solidFill>
              </a:rPr>
              <a:t> a la izquierda y una barra de búsqueda a la derecha.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Fuente</a:t>
            </a:r>
            <a:r>
              <a:rPr lang="en-GB">
                <a:solidFill>
                  <a:schemeClr val="dk1"/>
                </a:solidFill>
              </a:rPr>
              <a:t>: https://digitalcommunications.wp.st-andrews.ac.uk/2016/04/07/why-is-consistency-important-in-web-design/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Referencia bibliográfica relevante al tema: “</a:t>
            </a:r>
            <a:r>
              <a:rPr i="1" lang="en-GB">
                <a:solidFill>
                  <a:schemeClr val="dk1"/>
                </a:solidFill>
              </a:rPr>
              <a:t>No Me Hagas Pensar” </a:t>
            </a:r>
            <a:r>
              <a:rPr lang="en-GB">
                <a:solidFill>
                  <a:schemeClr val="dk1"/>
                </a:solidFill>
              </a:rPr>
              <a:t>de Steve Krug, 1ra Ed. 2000.</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ecac537d7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decac537d7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La coherencia visual (también llamado sistema de identidad) aplica en el campo digital y en los impresos, por ello en los manuales de identidad se especifican reglas de cómo, dónde, de qué tamaño y ángulos se manejan todos los elementos de la Identidad Visual.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ecac537d7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decac537d7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4b3efd85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a4b3efd851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decac537d7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decac537d7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Todo aquello que desafía nuestros ejes de simetría y estabilidad va a llamar la atención mucho más. Es la diferencia entre un diseño orgánico que ejerce mayor atractivo, al igual que la asimetría, pero aplicar un estilo u otro dependerá de la voz de nuestra marca y lo que queremos comunicar acerca de nuestra empresa.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¿La empresa tiene un lenguaje formal o informal?</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¿Es seria y dirigida a adultos o lúdica y dirigida a niños?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Son algunas de las decisiones que debemos tomar.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Romper con las reglas de usabilidad, como no tener una navegación en la parte superior puede jugarnos en contra si el usuario se siente frustrado y debe pensar antes de tomar una decisión. Los principios de usabilidad y heurística en el diseño de experiencias se basan en evaluaciones continuas de la interacción de los usuarios con las interfaces.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ecac537d7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ecac537d7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t>
            </a:r>
            <a:r>
              <a:rPr b="1" lang="en-GB">
                <a:solidFill>
                  <a:schemeClr val="dk1"/>
                </a:solidFill>
              </a:rPr>
              <a:t>“El tiempo que se tarda en adoptar una decisión, aumenta a medida que se incrementa el número de opciones”</a:t>
            </a:r>
            <a:r>
              <a:rPr lang="en-GB">
                <a:solidFill>
                  <a:schemeClr val="dk1"/>
                </a:solidFill>
              </a:rPr>
              <a:t> Por eso vemos sitios que no contienen 1 llamado de acción principal, no más de 3 imágenes a la vez, y una de las razones por las que los menus con submenus han desaparecido en las barras de navegación.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Piensa en la función principal de tu sitio y trata de hacer esa la única opción evidente con una barra de búsqueda, una planilla de no más de 3 cuadros de entrada o simplemente un botón de acción.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Artículo recomendado: https://medium.com/startups-es/las-leyes-de-ux-con-casos-pr%C3%A1cticos-b838ddf7ff9b</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ecac537d7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decac537d7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Según esta ley las personas pueden recordar hasta </a:t>
            </a:r>
            <a:r>
              <a:rPr b="1" lang="en-GB">
                <a:solidFill>
                  <a:schemeClr val="dk1"/>
                </a:solidFill>
              </a:rPr>
              <a:t>7 elementos distintos </a:t>
            </a:r>
            <a:r>
              <a:rPr lang="en-GB">
                <a:solidFill>
                  <a:schemeClr val="dk1"/>
                </a:solidFill>
              </a:rPr>
              <a:t>en su memoria de trabajo.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Es por ello que los menús de opciones y navegación en una página web más o menos están basados en este tamaño.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Más de 7 elementos genera confusión y pérdida de foco del usuario, no es capaz de recordar donde estaba una opción que ahora busca.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Simplifica el contenido, no uses más de 7 links de navegación, piensa en todo aquello que es realmente importante y todo aquello que debe eliminarse, toma el lugar del usuario y empatiza con sus necesidades de información, contenido o acción para que sus experiencia con tu sitio sea la mejor.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decac537d7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decac537d7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En el medio digital los usuarios tienden a buscar algo específico y salir del sitio, no es el formato idóneo para leer párrafos largos, al menos que se trate de un blog que tiene precisamente esa función.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Analiza el contenido y esquematízalo, así será más fácil de digerir, si puedes sustituir el contenido con imágenes hazlo.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Los principios de jerarquía, contraste, coherencia visual, simetría/asimetría, chunking y leyes como la ley de Hicks y Miller, son sólo algunos de los principios que aplican tanto al diseño digital como al diseño impreso y debes tenerlos en cuenta a la hora de diseñar.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decac537d7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decac537d7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ecac537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ecac537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a4b3efd851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a4b3efd851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4df989646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df989646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896b2635c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896b2635c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896b2635c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896b2635c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4b3efd85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a4b3efd851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896b2635c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896b2635c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896b2635c9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96b2635c9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bc2312a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dbc2312a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dbc2312af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dbc2312af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bc2312af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bc2312af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dbc2312a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dbc2312a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dbc2312af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dbc2312af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dbc2312af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dbc2312af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dbc2312af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dbc2312af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dbc2312af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dbc2312af2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e99472bc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ae99472bca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896b2635c9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896b2635c9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4b3efd851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a4b3efd851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896b2635c9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896b2635c9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630daee8e6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630daee8e6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a4b3efd85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a4b3efd851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630daee8e6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630daee8e6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a4b3efd851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a4b3efd851_0_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b6e62b22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b6e62b22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Esta dinámica se puede hacer en breakout rooms. Corroborar que haya un tutor por room para moderar. Las presentaciones deben tener un límite de tiempo.</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91aa873a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91aa873a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Siete días para entregarlo a partir de esta fecha</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91aa873aa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91aa873aa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e99472c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ae99472c9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a4b3efd851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a4b3efd851_0_6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e99472c9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ae99472c9f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Coder Tips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e99472c9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ae99472c9f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recursos creados por CoderHouse.</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Se puede vincular contenido de:</a:t>
            </a:r>
            <a:br>
              <a:rPr lang="en-GB">
                <a:solidFill>
                  <a:schemeClr val="dk1"/>
                </a:solidFill>
              </a:rPr>
            </a:br>
            <a:r>
              <a:rPr lang="en-GB">
                <a:solidFill>
                  <a:schemeClr val="dk1"/>
                </a:solidFill>
              </a:rPr>
              <a:t> Canal de YouTube de Coder: </a:t>
            </a:r>
            <a:r>
              <a:rPr lang="en-GB" u="sng">
                <a:solidFill>
                  <a:schemeClr val="hlink"/>
                </a:solidFill>
                <a:hlinkClick r:id="rId2"/>
              </a:rPr>
              <a:t>https://www.youtube.com/c/CoderHouse</a:t>
            </a:r>
            <a:endParaRPr/>
          </a:p>
          <a:p>
            <a:pPr indent="0" lvl="0" marL="0" rtl="0" algn="l">
              <a:lnSpc>
                <a:spcPct val="100000"/>
              </a:lnSpc>
              <a:spcBef>
                <a:spcPts val="0"/>
              </a:spcBef>
              <a:spcAft>
                <a:spcPts val="0"/>
              </a:spcAft>
              <a:buSzPts val="1100"/>
              <a:buNone/>
            </a:pPr>
            <a:r>
              <a:rPr lang="en-GB"/>
              <a:t> Canal de Spotify de Coder: </a:t>
            </a:r>
            <a:r>
              <a:rPr lang="en-GB" u="sng">
                <a:solidFill>
                  <a:schemeClr val="hlink"/>
                </a:solidFill>
                <a:hlinkClick r:id="rId3"/>
              </a:rPr>
              <a:t>https://open.spotify.com/show/6Z4gbxrzelqVU3syDH3JzI</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4b3efd851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a4b3efd851_0_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c5293dd792_0_0: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3" name="Google Shape;803;gc5293dd792_0_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t/>
            </a:r>
            <a:endParaRPr b="0" sz="1100" strike="noStrike">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a4b3efd851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a4b3efd851_0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a4b3efd851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a4b3efd851_0_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Sólo la última clase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ecac537d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decac537d7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5" name="Shape 95"/>
        <p:cNvGrpSpPr/>
        <p:nvPr/>
      </p:nvGrpSpPr>
      <p:grpSpPr>
        <a:xfrm>
          <a:off x="0" y="0"/>
          <a:ext cx="0" cy="0"/>
          <a:chOff x="0" y="0"/>
          <a:chExt cx="0" cy="0"/>
        </a:xfrm>
      </p:grpSpPr>
      <p:sp>
        <p:nvSpPr>
          <p:cNvPr id="96" name="Google Shape;96;p25"/>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97" name="Google Shape;97;p25"/>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800"/>
              <a:buNone/>
              <a:defRPr/>
            </a:lvl1pPr>
            <a:lvl2pPr indent="-228600" lvl="1" marL="914400" rtl="0" algn="l">
              <a:spcBef>
                <a:spcPts val="1600"/>
              </a:spcBef>
              <a:spcAft>
                <a:spcPts val="0"/>
              </a:spcAft>
              <a:buSzPts val="1400"/>
              <a:buNone/>
              <a:defRPr/>
            </a:lvl2pPr>
            <a:lvl3pPr indent="-228600" lvl="2" marL="1371600" rtl="0" algn="l">
              <a:spcBef>
                <a:spcPts val="1600"/>
              </a:spcBef>
              <a:spcAft>
                <a:spcPts val="0"/>
              </a:spcAft>
              <a:buSzPts val="1400"/>
              <a:buNone/>
              <a:defRPr/>
            </a:lvl3pPr>
            <a:lvl4pPr indent="-228600" lvl="3" marL="1828800" rtl="0" algn="l">
              <a:spcBef>
                <a:spcPts val="1600"/>
              </a:spcBef>
              <a:spcAft>
                <a:spcPts val="0"/>
              </a:spcAft>
              <a:buSzPts val="1400"/>
              <a:buNone/>
              <a:defRPr/>
            </a:lvl4pPr>
            <a:lvl5pPr indent="-228600" lvl="4" marL="2286000" rtl="0" algn="l">
              <a:spcBef>
                <a:spcPts val="1600"/>
              </a:spcBef>
              <a:spcAft>
                <a:spcPts val="0"/>
              </a:spcAft>
              <a:buSzPts val="1400"/>
              <a:buNone/>
              <a:defRPr/>
            </a:lvl5pPr>
            <a:lvl6pPr indent="-228600" lvl="5" marL="2743200" rtl="0" algn="l">
              <a:spcBef>
                <a:spcPts val="1600"/>
              </a:spcBef>
              <a:spcAft>
                <a:spcPts val="0"/>
              </a:spcAft>
              <a:buSzPts val="1400"/>
              <a:buNone/>
              <a:defRPr/>
            </a:lvl6pPr>
            <a:lvl7pPr indent="-228600" lvl="6" marL="3200400" rtl="0" algn="l">
              <a:spcBef>
                <a:spcPts val="1600"/>
              </a:spcBef>
              <a:spcAft>
                <a:spcPts val="0"/>
              </a:spcAft>
              <a:buSzPts val="1400"/>
              <a:buNone/>
              <a:defRPr/>
            </a:lvl7pPr>
            <a:lvl8pPr indent="-228600" lvl="7" marL="3657600" rtl="0" algn="l">
              <a:spcBef>
                <a:spcPts val="1600"/>
              </a:spcBef>
              <a:spcAft>
                <a:spcPts val="0"/>
              </a:spcAft>
              <a:buSzPts val="1400"/>
              <a:buNone/>
              <a:defRPr/>
            </a:lvl8pPr>
            <a:lvl9pPr indent="-228600" lvl="8" marL="4114800" rtl="0" algn="l">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2" name="Google Shape;10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9" name="Google Shape;109;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10" name="Google Shape;11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sp>
        <p:nvSpPr>
          <p:cNvPr id="112" name="Google Shape;112;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3" name="Google Shape;113;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 name="Google Shape;11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3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17" name="Google Shape;11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0" name="Google Shape;120;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1" name="Google Shape;121;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2" name="Google Shape;12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5" name="Google Shape;12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28" name="Google Shape;128;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9" name="Google Shape;12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2" name="Google Shape;13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36" name="Google Shape;136;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7" name="Google Shape;137;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8" name="Google Shape;13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41" name="Google Shape;14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sp>
        <p:nvSpPr>
          <p:cNvPr id="143" name="Google Shape;143;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44" name="Google Shape;144;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45" name="Google Shape;14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6" name="Shape 146"/>
        <p:cNvGrpSpPr/>
        <p:nvPr/>
      </p:nvGrpSpPr>
      <p:grpSpPr>
        <a:xfrm>
          <a:off x="0" y="0"/>
          <a:ext cx="0" cy="0"/>
          <a:chOff x="0" y="0"/>
          <a:chExt cx="0" cy="0"/>
        </a:xfrm>
      </p:grpSpPr>
      <p:sp>
        <p:nvSpPr>
          <p:cNvPr id="147" name="Google Shape;14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3" name="Shape 103"/>
        <p:cNvGrpSpPr/>
        <p:nvPr/>
      </p:nvGrpSpPr>
      <p:grpSpPr>
        <a:xfrm>
          <a:off x="0" y="0"/>
          <a:ext cx="0" cy="0"/>
          <a:chOff x="0" y="0"/>
          <a:chExt cx="0" cy="0"/>
        </a:xfrm>
      </p:grpSpPr>
      <p:sp>
        <p:nvSpPr>
          <p:cNvPr id="104" name="Google Shape;10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05" name="Google Shape;105;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6" name="Google Shape;10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31.jpg"/><Relationship Id="rId5"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8.jpg"/><Relationship Id="rId5"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s://plataforma.coderhouse.com/video-tutoriales" TargetMode="External"/><Relationship Id="rId5"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10" Type="http://schemas.openxmlformats.org/officeDocument/2006/relationships/hyperlink" Target="https://arte.plus/las-combinaciones-color-segun-itten/" TargetMode="External"/><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hyperlink" Target="http://palettr.com/" TargetMode="External"/><Relationship Id="rId5" Type="http://schemas.openxmlformats.org/officeDocument/2006/relationships/hyperlink" Target="https://color.adobe.com/create/color-wheel/" TargetMode="External"/><Relationship Id="rId6" Type="http://schemas.openxmlformats.org/officeDocument/2006/relationships/hyperlink" Target="https://material.io/design/color/the-color-system.html#tools-for-picking-colors" TargetMode="External"/><Relationship Id="rId7" Type="http://schemas.openxmlformats.org/officeDocument/2006/relationships/hyperlink" Target="https://color.hailpixel.com/" TargetMode="External"/><Relationship Id="rId8" Type="http://schemas.openxmlformats.org/officeDocument/2006/relationships/hyperlink" Target="https://coolors.c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3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4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8.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4.jpg"/><Relationship Id="rId4" Type="http://schemas.openxmlformats.org/officeDocument/2006/relationships/image" Target="../media/image46.jpg"/><Relationship Id="rId5"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 Id="rId4" Type="http://schemas.openxmlformats.org/officeDocument/2006/relationships/image" Target="../media/image51.png"/><Relationship Id="rId5"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hyperlink" Target="https://dribbble.com/" TargetMode="External"/><Relationship Id="rId9" Type="http://schemas.openxmlformats.org/officeDocument/2006/relationships/hyperlink" Target="https://www.google.com/url?q=https://dribbble.com/&amp;sa=D&amp;source=editors&amp;ust=1623876135609000&amp;usg=AOvVaw2KPthJVj_0K2YUpfK5DPLr" TargetMode="External"/><Relationship Id="rId5" Type="http://schemas.openxmlformats.org/officeDocument/2006/relationships/hyperlink" Target="https://www.behance.net/" TargetMode="External"/><Relationship Id="rId6" Type="http://schemas.openxmlformats.org/officeDocument/2006/relationships/hyperlink" Target="https://www.designspiration.com/" TargetMode="External"/><Relationship Id="rId7" Type="http://schemas.openxmlformats.org/officeDocument/2006/relationships/hyperlink" Target="https://www.awwwards.com/" TargetMode="External"/><Relationship Id="rId8" Type="http://schemas.openxmlformats.org/officeDocument/2006/relationships/hyperlink" Target="https://www.deviantart.com/"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4.png"/><Relationship Id="rId4" Type="http://schemas.openxmlformats.org/officeDocument/2006/relationships/image" Target="../media/image5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4.png"/><Relationship Id="rId4" Type="http://schemas.openxmlformats.org/officeDocument/2006/relationships/image" Target="../media/image5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4.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4.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4.png"/><Relationship Id="rId4" Type="http://schemas.openxmlformats.org/officeDocument/2006/relationships/hyperlink" Target="https://colorhunt.co/"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4.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4.png"/><Relationship Id="rId4" Type="http://schemas.openxmlformats.org/officeDocument/2006/relationships/image" Target="../media/image74.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4.png"/><Relationship Id="rId4" Type="http://schemas.openxmlformats.org/officeDocument/2006/relationships/image" Target="../media/image6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8.png"/><Relationship Id="rId4" Type="http://schemas.openxmlformats.org/officeDocument/2006/relationships/hyperlink" Target="https://plataforma.coderhouse.com/beneficios" TargetMode="External"/><Relationship Id="rId5" Type="http://schemas.openxmlformats.org/officeDocument/2006/relationships/hyperlink" Target="https://plataforma.coderhouse.com/empleos" TargetMode="External"/><Relationship Id="rId6" Type="http://schemas.openxmlformats.org/officeDocument/2006/relationships/hyperlink" Target="https://plataforma.coderhouse.com/desarrollo-profesiona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2.jp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3.gif"/><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4.png"/><Relationship Id="rId4" Type="http://schemas.openxmlformats.org/officeDocument/2006/relationships/image" Target="../media/image5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4.png"/><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4.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65.png"/><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 Id="rId3" Type="http://schemas.openxmlformats.org/officeDocument/2006/relationships/image" Target="../media/image67.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2.xml"/><Relationship Id="rId3" Type="http://schemas.openxmlformats.org/officeDocument/2006/relationships/hyperlink" Target="https://www.youtube.com/watch?v=plC9WbIMJCk" TargetMode="External"/><Relationship Id="rId4" Type="http://schemas.openxmlformats.org/officeDocument/2006/relationships/image" Target="../media/image5.png"/><Relationship Id="rId5" Type="http://schemas.openxmlformats.org/officeDocument/2006/relationships/image" Target="../media/image64.png"/><Relationship Id="rId6"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 Id="rId3" Type="http://schemas.openxmlformats.org/officeDocument/2006/relationships/image" Target="../media/image65.png"/><Relationship Id="rId4" Type="http://schemas.openxmlformats.org/officeDocument/2006/relationships/hyperlink" Target="https://plataforma.coderhouse.com/referidos?from=notification"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65.png"/><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51" name="Shape 151"/>
        <p:cNvGrpSpPr/>
        <p:nvPr/>
      </p:nvGrpSpPr>
      <p:grpSpPr>
        <a:xfrm>
          <a:off x="0" y="0"/>
          <a:ext cx="0" cy="0"/>
          <a:chOff x="0" y="0"/>
          <a:chExt cx="0" cy="0"/>
        </a:xfrm>
      </p:grpSpPr>
      <p:sp>
        <p:nvSpPr>
          <p:cNvPr id="152" name="Google Shape;152;p4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53" name="Google Shape;153;p40"/>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54" name="Google Shape;154;p4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1" name="Shape 251"/>
        <p:cNvGrpSpPr/>
        <p:nvPr/>
      </p:nvGrpSpPr>
      <p:grpSpPr>
        <a:xfrm>
          <a:off x="0" y="0"/>
          <a:ext cx="0" cy="0"/>
          <a:chOff x="0" y="0"/>
          <a:chExt cx="0" cy="0"/>
        </a:xfrm>
      </p:grpSpPr>
      <p:pic>
        <p:nvPicPr>
          <p:cNvPr id="252" name="Google Shape;252;p49"/>
          <p:cNvPicPr preferRelativeResize="0"/>
          <p:nvPr/>
        </p:nvPicPr>
        <p:blipFill>
          <a:blip r:embed="rId3">
            <a:alphaModFix/>
          </a:blip>
          <a:stretch>
            <a:fillRect/>
          </a:stretch>
        </p:blipFill>
        <p:spPr>
          <a:xfrm>
            <a:off x="0" y="0"/>
            <a:ext cx="9143976" cy="5143500"/>
          </a:xfrm>
          <a:prstGeom prst="rect">
            <a:avLst/>
          </a:prstGeom>
          <a:noFill/>
          <a:ln>
            <a:noFill/>
          </a:ln>
        </p:spPr>
      </p:pic>
      <p:sp>
        <p:nvSpPr>
          <p:cNvPr id="253" name="Google Shape;253;p49"/>
          <p:cNvSpPr txBox="1"/>
          <p:nvPr/>
        </p:nvSpPr>
        <p:spPr>
          <a:xfrm>
            <a:off x="2151225"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highlight>
                  <a:srgbClr val="3DFFBC"/>
                </a:highlight>
                <a:latin typeface="Anton"/>
                <a:ea typeface="Anton"/>
                <a:cs typeface="Anton"/>
                <a:sym typeface="Anton"/>
              </a:rPr>
              <a:t>EL DISEÑO DIGITAL</a:t>
            </a:r>
            <a:endParaRPr i="1" sz="3600">
              <a:highlight>
                <a:srgbClr val="3DFFBC"/>
              </a:highlight>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257" name="Shape 257"/>
        <p:cNvGrpSpPr/>
        <p:nvPr/>
      </p:nvGrpSpPr>
      <p:grpSpPr>
        <a:xfrm>
          <a:off x="0" y="0"/>
          <a:ext cx="0" cy="0"/>
          <a:chOff x="0" y="0"/>
          <a:chExt cx="0" cy="0"/>
        </a:xfrm>
      </p:grpSpPr>
      <p:sp>
        <p:nvSpPr>
          <p:cNvPr id="258" name="Google Shape;258;p50"/>
          <p:cNvSpPr txBox="1"/>
          <p:nvPr/>
        </p:nvSpPr>
        <p:spPr>
          <a:xfrm>
            <a:off x="517650" y="1534863"/>
            <a:ext cx="8108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¿QUÉ ES EL DISEÑO DIGITAL?</a:t>
            </a:r>
            <a:endParaRPr i="1" sz="4000">
              <a:latin typeface="Anton"/>
              <a:ea typeface="Anton"/>
              <a:cs typeface="Anton"/>
              <a:sym typeface="Anton"/>
            </a:endParaRPr>
          </a:p>
        </p:txBody>
      </p:sp>
      <p:sp>
        <p:nvSpPr>
          <p:cNvPr id="259" name="Google Shape;259;p50"/>
          <p:cNvSpPr txBox="1"/>
          <p:nvPr/>
        </p:nvSpPr>
        <p:spPr>
          <a:xfrm>
            <a:off x="447250" y="2361550"/>
            <a:ext cx="8485500" cy="1247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Didact Gothic"/>
                <a:ea typeface="Didact Gothic"/>
                <a:cs typeface="Didact Gothic"/>
                <a:sym typeface="Didact Gothic"/>
              </a:rPr>
              <a:t>Es la disciplina encargada de transmitir un mensaje específico mediante las herramientas de la comunicación visual y las artes gráficas, desde la tecnología, la interacción, el contenido multimedia, web y mobile.</a:t>
            </a:r>
            <a:endParaRPr sz="2000">
              <a:latin typeface="Didact Gothic"/>
              <a:ea typeface="Didact Gothic"/>
              <a:cs typeface="Didact Gothic"/>
              <a:sym typeface="Didact Gothic"/>
            </a:endParaRPr>
          </a:p>
        </p:txBody>
      </p:sp>
      <p:pic>
        <p:nvPicPr>
          <p:cNvPr id="260" name="Google Shape;260;p5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4" name="Shape 264"/>
        <p:cNvGrpSpPr/>
        <p:nvPr/>
      </p:nvGrpSpPr>
      <p:grpSpPr>
        <a:xfrm>
          <a:off x="0" y="0"/>
          <a:ext cx="0" cy="0"/>
          <a:chOff x="0" y="0"/>
          <a:chExt cx="0" cy="0"/>
        </a:xfrm>
      </p:grpSpPr>
      <p:sp>
        <p:nvSpPr>
          <p:cNvPr id="265" name="Google Shape;265;p51"/>
          <p:cNvSpPr txBox="1"/>
          <p:nvPr/>
        </p:nvSpPr>
        <p:spPr>
          <a:xfrm>
            <a:off x="1361850" y="1843038"/>
            <a:ext cx="6420300" cy="23043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Didact Gothic"/>
              <a:buChar char="●"/>
            </a:pPr>
            <a:r>
              <a:rPr lang="en-GB" sz="2000">
                <a:solidFill>
                  <a:schemeClr val="dk1"/>
                </a:solidFill>
                <a:latin typeface="Didact Gothic"/>
                <a:ea typeface="Didact Gothic"/>
                <a:cs typeface="Didact Gothic"/>
                <a:sym typeface="Didact Gothic"/>
              </a:rPr>
              <a:t>Concepto y marca</a:t>
            </a:r>
            <a:endParaRPr sz="2000">
              <a:solidFill>
                <a:schemeClr val="dk1"/>
              </a:solidFill>
              <a:latin typeface="Didact Gothic"/>
              <a:ea typeface="Didact Gothic"/>
              <a:cs typeface="Didact Gothic"/>
              <a:sym typeface="Didact Gothic"/>
            </a:endParaRPr>
          </a:p>
          <a:p>
            <a:pPr indent="-355600" lvl="0" marL="457200" rtl="0" algn="l">
              <a:lnSpc>
                <a:spcPct val="115000"/>
              </a:lnSpc>
              <a:spcBef>
                <a:spcPts val="0"/>
              </a:spcBef>
              <a:spcAft>
                <a:spcPts val="0"/>
              </a:spcAft>
              <a:buClr>
                <a:schemeClr val="dk1"/>
              </a:buClr>
              <a:buSzPts val="2000"/>
              <a:buFont typeface="Didact Gothic"/>
              <a:buChar char="●"/>
            </a:pPr>
            <a:r>
              <a:rPr lang="en-GB" sz="2000">
                <a:solidFill>
                  <a:schemeClr val="dk1"/>
                </a:solidFill>
                <a:latin typeface="Didact Gothic"/>
                <a:ea typeface="Didact Gothic"/>
                <a:cs typeface="Didact Gothic"/>
                <a:sym typeface="Didact Gothic"/>
              </a:rPr>
              <a:t>Paleta de colores</a:t>
            </a:r>
            <a:endParaRPr sz="2000">
              <a:solidFill>
                <a:schemeClr val="dk1"/>
              </a:solidFill>
              <a:latin typeface="Didact Gothic"/>
              <a:ea typeface="Didact Gothic"/>
              <a:cs typeface="Didact Gothic"/>
              <a:sym typeface="Didact Gothic"/>
            </a:endParaRPr>
          </a:p>
          <a:p>
            <a:pPr indent="-355600" lvl="0" marL="457200" rtl="0" algn="l">
              <a:lnSpc>
                <a:spcPct val="115000"/>
              </a:lnSpc>
              <a:spcBef>
                <a:spcPts val="0"/>
              </a:spcBef>
              <a:spcAft>
                <a:spcPts val="0"/>
              </a:spcAft>
              <a:buClr>
                <a:schemeClr val="dk1"/>
              </a:buClr>
              <a:buSzPts val="2000"/>
              <a:buFont typeface="Didact Gothic"/>
              <a:buChar char="●"/>
            </a:pPr>
            <a:r>
              <a:rPr lang="en-GB" sz="2000">
                <a:solidFill>
                  <a:schemeClr val="dk1"/>
                </a:solidFill>
                <a:latin typeface="Didact Gothic"/>
                <a:ea typeface="Didact Gothic"/>
                <a:cs typeface="Didact Gothic"/>
                <a:sym typeface="Didact Gothic"/>
              </a:rPr>
              <a:t>Tipografía</a:t>
            </a:r>
            <a:endParaRPr sz="2000">
              <a:solidFill>
                <a:schemeClr val="dk1"/>
              </a:solidFill>
              <a:latin typeface="Didact Gothic"/>
              <a:ea typeface="Didact Gothic"/>
              <a:cs typeface="Didact Gothic"/>
              <a:sym typeface="Didact Gothic"/>
            </a:endParaRPr>
          </a:p>
          <a:p>
            <a:pPr indent="-355600" lvl="0" marL="457200" rtl="0" algn="l">
              <a:lnSpc>
                <a:spcPct val="115000"/>
              </a:lnSpc>
              <a:spcBef>
                <a:spcPts val="0"/>
              </a:spcBef>
              <a:spcAft>
                <a:spcPts val="0"/>
              </a:spcAft>
              <a:buClr>
                <a:schemeClr val="dk1"/>
              </a:buClr>
              <a:buSzPts val="2000"/>
              <a:buFont typeface="Didact Gothic"/>
              <a:buChar char="●"/>
            </a:pPr>
            <a:r>
              <a:rPr lang="en-GB" sz="2000">
                <a:solidFill>
                  <a:schemeClr val="dk1"/>
                </a:solidFill>
                <a:latin typeface="Didact Gothic"/>
                <a:ea typeface="Didact Gothic"/>
                <a:cs typeface="Didact Gothic"/>
                <a:sym typeface="Didact Gothic"/>
              </a:rPr>
              <a:t>Diagramación</a:t>
            </a:r>
            <a:endParaRPr sz="2000">
              <a:solidFill>
                <a:schemeClr val="dk1"/>
              </a:solidFill>
              <a:latin typeface="Didact Gothic"/>
              <a:ea typeface="Didact Gothic"/>
              <a:cs typeface="Didact Gothic"/>
              <a:sym typeface="Didact Gothic"/>
            </a:endParaRPr>
          </a:p>
        </p:txBody>
      </p:sp>
      <p:sp>
        <p:nvSpPr>
          <p:cNvPr id="266" name="Google Shape;266;p51"/>
          <p:cNvSpPr txBox="1"/>
          <p:nvPr>
            <p:ph type="ctrTitle"/>
          </p:nvPr>
        </p:nvSpPr>
        <p:spPr>
          <a:xfrm>
            <a:off x="1186650" y="996150"/>
            <a:ext cx="67707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000">
                <a:latin typeface="Anton"/>
                <a:ea typeface="Anton"/>
                <a:cs typeface="Anton"/>
                <a:sym typeface="Anton"/>
              </a:rPr>
              <a:t>ASPECTOS A TENER EN CUENTA...</a:t>
            </a:r>
            <a:endParaRPr i="1" sz="3000">
              <a:latin typeface="Anton"/>
              <a:ea typeface="Anton"/>
              <a:cs typeface="Anton"/>
              <a:sym typeface="Anton"/>
            </a:endParaRPr>
          </a:p>
        </p:txBody>
      </p:sp>
      <p:pic>
        <p:nvPicPr>
          <p:cNvPr id="267" name="Google Shape;267;p5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1" name="Shape 271"/>
        <p:cNvGrpSpPr/>
        <p:nvPr/>
      </p:nvGrpSpPr>
      <p:grpSpPr>
        <a:xfrm>
          <a:off x="0" y="0"/>
          <a:ext cx="0" cy="0"/>
          <a:chOff x="0" y="0"/>
          <a:chExt cx="0" cy="0"/>
        </a:xfrm>
      </p:grpSpPr>
      <p:pic>
        <p:nvPicPr>
          <p:cNvPr id="272" name="Google Shape;272;p52"/>
          <p:cNvPicPr preferRelativeResize="0"/>
          <p:nvPr/>
        </p:nvPicPr>
        <p:blipFill rotWithShape="1">
          <a:blip r:embed="rId3">
            <a:alphaModFix/>
          </a:blip>
          <a:srcRect b="12587" l="0" r="0" t="0"/>
          <a:stretch/>
        </p:blipFill>
        <p:spPr>
          <a:xfrm>
            <a:off x="-80400" y="-236624"/>
            <a:ext cx="9224398" cy="5380125"/>
          </a:xfrm>
          <a:prstGeom prst="rect">
            <a:avLst/>
          </a:prstGeom>
          <a:noFill/>
          <a:ln>
            <a:noFill/>
          </a:ln>
        </p:spPr>
      </p:pic>
      <p:pic>
        <p:nvPicPr>
          <p:cNvPr id="273" name="Google Shape;273;p52"/>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7" name="Shape 277"/>
        <p:cNvGrpSpPr/>
        <p:nvPr/>
      </p:nvGrpSpPr>
      <p:grpSpPr>
        <a:xfrm>
          <a:off x="0" y="0"/>
          <a:ext cx="0" cy="0"/>
          <a:chOff x="0" y="0"/>
          <a:chExt cx="0" cy="0"/>
        </a:xfrm>
      </p:grpSpPr>
      <p:pic>
        <p:nvPicPr>
          <p:cNvPr id="278" name="Google Shape;278;p53"/>
          <p:cNvPicPr preferRelativeResize="0"/>
          <p:nvPr/>
        </p:nvPicPr>
        <p:blipFill rotWithShape="1">
          <a:blip r:embed="rId3">
            <a:alphaModFix/>
          </a:blip>
          <a:srcRect b="0" l="0" r="0" t="0"/>
          <a:stretch/>
        </p:blipFill>
        <p:spPr>
          <a:xfrm>
            <a:off x="190307" y="264493"/>
            <a:ext cx="8802855" cy="4502786"/>
          </a:xfrm>
          <a:prstGeom prst="rect">
            <a:avLst/>
          </a:prstGeom>
          <a:noFill/>
          <a:ln>
            <a:noFill/>
          </a:ln>
          <a:effectLst>
            <a:outerShdw blurRad="292100" sx="96000" rotWithShape="0" algn="tl" dir="2700000" dist="139700" sy="96000">
              <a:srgbClr val="333333">
                <a:alpha val="14900"/>
              </a:srgbClr>
            </a:outerShdw>
          </a:effectLst>
        </p:spPr>
      </p:pic>
      <p:pic>
        <p:nvPicPr>
          <p:cNvPr id="279" name="Google Shape;279;p53"/>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3" name="Shape 283"/>
        <p:cNvGrpSpPr/>
        <p:nvPr/>
      </p:nvGrpSpPr>
      <p:grpSpPr>
        <a:xfrm>
          <a:off x="0" y="0"/>
          <a:ext cx="0" cy="0"/>
          <a:chOff x="0" y="0"/>
          <a:chExt cx="0" cy="0"/>
        </a:xfrm>
      </p:grpSpPr>
      <p:pic>
        <p:nvPicPr>
          <p:cNvPr id="284" name="Google Shape;284;p54"/>
          <p:cNvPicPr preferRelativeResize="0"/>
          <p:nvPr/>
        </p:nvPicPr>
        <p:blipFill>
          <a:blip r:embed="rId3">
            <a:alphaModFix/>
          </a:blip>
          <a:stretch>
            <a:fillRect/>
          </a:stretch>
        </p:blipFill>
        <p:spPr>
          <a:xfrm>
            <a:off x="0" y="0"/>
            <a:ext cx="9143976" cy="5143500"/>
          </a:xfrm>
          <a:prstGeom prst="rect">
            <a:avLst/>
          </a:prstGeom>
          <a:noFill/>
          <a:ln>
            <a:noFill/>
          </a:ln>
        </p:spPr>
      </p:pic>
      <p:sp>
        <p:nvSpPr>
          <p:cNvPr id="285" name="Google Shape;285;p54"/>
          <p:cNvSpPr txBox="1"/>
          <p:nvPr/>
        </p:nvSpPr>
        <p:spPr>
          <a:xfrm>
            <a:off x="2151225"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highlight>
                  <a:srgbClr val="3DFFBC"/>
                </a:highlight>
                <a:latin typeface="Anton"/>
                <a:ea typeface="Anton"/>
                <a:cs typeface="Anton"/>
                <a:sym typeface="Anton"/>
              </a:rPr>
              <a:t>CONCEPTO E IDEA RECTORA   </a:t>
            </a:r>
            <a:endParaRPr i="1" sz="3600">
              <a:highlight>
                <a:srgbClr val="3DFFBC"/>
              </a:highlight>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9" name="Shape 289"/>
        <p:cNvGrpSpPr/>
        <p:nvPr/>
      </p:nvGrpSpPr>
      <p:grpSpPr>
        <a:xfrm>
          <a:off x="0" y="0"/>
          <a:ext cx="0" cy="0"/>
          <a:chOff x="0" y="0"/>
          <a:chExt cx="0" cy="0"/>
        </a:xfrm>
      </p:grpSpPr>
      <p:pic>
        <p:nvPicPr>
          <p:cNvPr id="290" name="Google Shape;290;p55"/>
          <p:cNvPicPr preferRelativeResize="0"/>
          <p:nvPr/>
        </p:nvPicPr>
        <p:blipFill>
          <a:blip r:embed="rId3">
            <a:alphaModFix/>
          </a:blip>
          <a:stretch>
            <a:fillRect/>
          </a:stretch>
        </p:blipFill>
        <p:spPr>
          <a:xfrm>
            <a:off x="7567925" y="4659625"/>
            <a:ext cx="1186526" cy="330675"/>
          </a:xfrm>
          <a:prstGeom prst="rect">
            <a:avLst/>
          </a:prstGeom>
          <a:noFill/>
          <a:ln>
            <a:noFill/>
          </a:ln>
        </p:spPr>
      </p:pic>
      <p:grpSp>
        <p:nvGrpSpPr>
          <p:cNvPr id="291" name="Google Shape;291;p55"/>
          <p:cNvGrpSpPr/>
          <p:nvPr/>
        </p:nvGrpSpPr>
        <p:grpSpPr>
          <a:xfrm>
            <a:off x="1" y="127818"/>
            <a:ext cx="5036544" cy="4887863"/>
            <a:chOff x="176702" y="178129"/>
            <a:chExt cx="5482251" cy="5320413"/>
          </a:xfrm>
        </p:grpSpPr>
        <p:pic>
          <p:nvPicPr>
            <p:cNvPr id="292" name="Google Shape;292;p55"/>
            <p:cNvPicPr preferRelativeResize="0"/>
            <p:nvPr/>
          </p:nvPicPr>
          <p:blipFill rotWithShape="1">
            <a:blip r:embed="rId4">
              <a:alphaModFix/>
            </a:blip>
            <a:srcRect b="273" l="5692" r="5354" t="84758"/>
            <a:stretch/>
          </p:blipFill>
          <p:spPr>
            <a:xfrm>
              <a:off x="178197" y="2885704"/>
              <a:ext cx="5480756" cy="2612838"/>
            </a:xfrm>
            <a:prstGeom prst="rect">
              <a:avLst/>
            </a:prstGeom>
            <a:noFill/>
            <a:ln>
              <a:noFill/>
            </a:ln>
          </p:spPr>
        </p:pic>
        <p:pic>
          <p:nvPicPr>
            <p:cNvPr id="293" name="Google Shape;293;p55"/>
            <p:cNvPicPr preferRelativeResize="0"/>
            <p:nvPr/>
          </p:nvPicPr>
          <p:blipFill rotWithShape="1">
            <a:blip r:embed="rId4">
              <a:alphaModFix/>
            </a:blip>
            <a:srcRect b="68208" l="0" r="0" t="0"/>
            <a:stretch/>
          </p:blipFill>
          <p:spPr>
            <a:xfrm>
              <a:off x="176702" y="178129"/>
              <a:ext cx="2911850" cy="2624447"/>
            </a:xfrm>
            <a:prstGeom prst="rect">
              <a:avLst/>
            </a:prstGeom>
            <a:noFill/>
            <a:ln>
              <a:noFill/>
            </a:ln>
          </p:spPr>
        </p:pic>
        <p:pic>
          <p:nvPicPr>
            <p:cNvPr id="294" name="Google Shape;294;p55"/>
            <p:cNvPicPr preferRelativeResize="0"/>
            <p:nvPr/>
          </p:nvPicPr>
          <p:blipFill rotWithShape="1">
            <a:blip r:embed="rId4">
              <a:alphaModFix/>
            </a:blip>
            <a:srcRect b="31304" l="0" r="0" t="32091"/>
            <a:stretch/>
          </p:blipFill>
          <p:spPr>
            <a:xfrm>
              <a:off x="3128112" y="178130"/>
              <a:ext cx="2530841" cy="2624447"/>
            </a:xfrm>
            <a:prstGeom prst="rect">
              <a:avLst/>
            </a:prstGeom>
            <a:noFill/>
            <a:ln>
              <a:noFill/>
            </a:ln>
          </p:spPr>
        </p:pic>
      </p:grpSp>
      <p:sp>
        <p:nvSpPr>
          <p:cNvPr id="295" name="Google Shape;295;p55"/>
          <p:cNvSpPr txBox="1"/>
          <p:nvPr/>
        </p:nvSpPr>
        <p:spPr>
          <a:xfrm>
            <a:off x="5036550" y="863700"/>
            <a:ext cx="4037400" cy="3416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n-GB" sz="2600" u="none" cap="none" strike="noStrike">
                <a:solidFill>
                  <a:srgbClr val="000000"/>
                </a:solidFill>
                <a:latin typeface="Anton"/>
                <a:ea typeface="Anton"/>
                <a:cs typeface="Anton"/>
                <a:sym typeface="Anton"/>
              </a:rPr>
              <a:t>Coffee Shop Cafecito Tun Tun</a:t>
            </a:r>
            <a:endParaRPr sz="2600">
              <a:latin typeface="Anton"/>
              <a:ea typeface="Anton"/>
              <a:cs typeface="Anton"/>
              <a:sym typeface="Anton"/>
            </a:endParaRPr>
          </a:p>
          <a:p>
            <a:pPr indent="0" lvl="0" marL="0" marR="0" rtl="0" algn="l">
              <a:lnSpc>
                <a:spcPct val="115000"/>
              </a:lnSpc>
              <a:spcBef>
                <a:spcPts val="0"/>
              </a:spcBef>
              <a:spcAft>
                <a:spcPts val="0"/>
              </a:spcAft>
              <a:buClr>
                <a:srgbClr val="000000"/>
              </a:buClr>
              <a:buSzPts val="1100"/>
              <a:buFont typeface="Arial"/>
              <a:buNone/>
            </a:pPr>
            <a:r>
              <a:t/>
            </a:r>
            <a:endParaRPr b="1" i="0" sz="2000" u="none" cap="none" strike="noStrike">
              <a:solidFill>
                <a:srgbClr val="000000"/>
              </a:solidFill>
              <a:latin typeface="Lato"/>
              <a:ea typeface="Lato"/>
              <a:cs typeface="Lato"/>
              <a:sym typeface="Lato"/>
            </a:endParaRPr>
          </a:p>
          <a:p>
            <a:pPr indent="-346075" lvl="0" marL="719999" marR="0" rtl="0" algn="l">
              <a:lnSpc>
                <a:spcPct val="115000"/>
              </a:lnSpc>
              <a:spcBef>
                <a:spcPts val="0"/>
              </a:spcBef>
              <a:spcAft>
                <a:spcPts val="0"/>
              </a:spcAft>
              <a:buClr>
                <a:srgbClr val="8215BC"/>
              </a:buClr>
              <a:buSzPts val="1100"/>
              <a:buFont typeface="Didact Gothic"/>
              <a:buChar char="●"/>
            </a:pPr>
            <a:r>
              <a:rPr i="0" lang="en-GB" sz="2000" u="none" cap="none" strike="noStrike">
                <a:solidFill>
                  <a:srgbClr val="000000"/>
                </a:solidFill>
                <a:latin typeface="Didact Gothic"/>
                <a:ea typeface="Didact Gothic"/>
                <a:cs typeface="Didact Gothic"/>
                <a:sym typeface="Didact Gothic"/>
              </a:rPr>
              <a:t>Urbano</a:t>
            </a:r>
            <a:endParaRPr>
              <a:latin typeface="Didact Gothic"/>
              <a:ea typeface="Didact Gothic"/>
              <a:cs typeface="Didact Gothic"/>
              <a:sym typeface="Didact Gothic"/>
            </a:endParaRPr>
          </a:p>
          <a:p>
            <a:pPr indent="-346075" lvl="0" marL="719999" marR="0" rtl="0" algn="l">
              <a:lnSpc>
                <a:spcPct val="115000"/>
              </a:lnSpc>
              <a:spcBef>
                <a:spcPts val="0"/>
              </a:spcBef>
              <a:spcAft>
                <a:spcPts val="0"/>
              </a:spcAft>
              <a:buClr>
                <a:srgbClr val="8215BC"/>
              </a:buClr>
              <a:buSzPts val="1100"/>
              <a:buFont typeface="Didact Gothic"/>
              <a:buChar char="●"/>
            </a:pPr>
            <a:r>
              <a:rPr i="0" lang="en-GB" sz="2000" u="none" cap="none" strike="noStrike">
                <a:solidFill>
                  <a:srgbClr val="000000"/>
                </a:solidFill>
                <a:latin typeface="Didact Gothic"/>
                <a:ea typeface="Didact Gothic"/>
                <a:cs typeface="Didact Gothic"/>
                <a:sym typeface="Didact Gothic"/>
              </a:rPr>
              <a:t>Industrial</a:t>
            </a:r>
            <a:endParaRPr>
              <a:latin typeface="Didact Gothic"/>
              <a:ea typeface="Didact Gothic"/>
              <a:cs typeface="Didact Gothic"/>
              <a:sym typeface="Didact Gothic"/>
            </a:endParaRPr>
          </a:p>
          <a:p>
            <a:pPr indent="-346075" lvl="0" marL="719999" marR="0" rtl="0" algn="l">
              <a:lnSpc>
                <a:spcPct val="115000"/>
              </a:lnSpc>
              <a:spcBef>
                <a:spcPts val="0"/>
              </a:spcBef>
              <a:spcAft>
                <a:spcPts val="0"/>
              </a:spcAft>
              <a:buClr>
                <a:srgbClr val="8215BC"/>
              </a:buClr>
              <a:buSzPts val="1100"/>
              <a:buFont typeface="Didact Gothic"/>
              <a:buChar char="●"/>
            </a:pPr>
            <a:r>
              <a:rPr i="0" lang="en-GB" sz="2000" u="none" cap="none" strike="noStrike">
                <a:solidFill>
                  <a:srgbClr val="000000"/>
                </a:solidFill>
                <a:latin typeface="Didact Gothic"/>
                <a:ea typeface="Didact Gothic"/>
                <a:cs typeface="Didact Gothic"/>
                <a:sym typeface="Didact Gothic"/>
              </a:rPr>
              <a:t>Contemporáneo/Icónico</a:t>
            </a:r>
            <a:endParaRPr>
              <a:latin typeface="Didact Gothic"/>
              <a:ea typeface="Didact Gothic"/>
              <a:cs typeface="Didact Gothic"/>
              <a:sym typeface="Didact Gothic"/>
            </a:endParaRPr>
          </a:p>
          <a:p>
            <a:pPr indent="-346075" lvl="0" marL="719999" marR="0" rtl="0" algn="l">
              <a:lnSpc>
                <a:spcPct val="115000"/>
              </a:lnSpc>
              <a:spcBef>
                <a:spcPts val="0"/>
              </a:spcBef>
              <a:spcAft>
                <a:spcPts val="0"/>
              </a:spcAft>
              <a:buClr>
                <a:srgbClr val="8215BC"/>
              </a:buClr>
              <a:buSzPts val="1100"/>
              <a:buFont typeface="Didact Gothic"/>
              <a:buChar char="●"/>
            </a:pPr>
            <a:r>
              <a:rPr i="0" lang="en-GB" sz="2000" u="none" cap="none" strike="noStrike">
                <a:solidFill>
                  <a:srgbClr val="000000"/>
                </a:solidFill>
                <a:latin typeface="Didact Gothic"/>
                <a:ea typeface="Didact Gothic"/>
                <a:cs typeface="Didact Gothic"/>
                <a:sym typeface="Didact Gothic"/>
              </a:rPr>
              <a:t>Referencia a pizarra y tiza</a:t>
            </a:r>
            <a:endParaRPr>
              <a:latin typeface="Didact Gothic"/>
              <a:ea typeface="Didact Gothic"/>
              <a:cs typeface="Didact Gothic"/>
              <a:sym typeface="Didact Gothic"/>
            </a:endParaRPr>
          </a:p>
          <a:p>
            <a:pPr indent="-346075" lvl="0" marL="719999" marR="0" rtl="0" algn="l">
              <a:lnSpc>
                <a:spcPct val="115000"/>
              </a:lnSpc>
              <a:spcBef>
                <a:spcPts val="0"/>
              </a:spcBef>
              <a:spcAft>
                <a:spcPts val="0"/>
              </a:spcAft>
              <a:buClr>
                <a:srgbClr val="8215BC"/>
              </a:buClr>
              <a:buSzPts val="1100"/>
              <a:buFont typeface="Didact Gothic"/>
              <a:buChar char="●"/>
            </a:pPr>
            <a:r>
              <a:rPr i="0" lang="en-GB" sz="2000" u="none" cap="none" strike="noStrike">
                <a:solidFill>
                  <a:srgbClr val="000000"/>
                </a:solidFill>
                <a:latin typeface="Didact Gothic"/>
                <a:ea typeface="Didact Gothic"/>
                <a:cs typeface="Didact Gothic"/>
                <a:sym typeface="Didact Gothic"/>
              </a:rPr>
              <a:t>Masculino</a:t>
            </a:r>
            <a:endParaRPr>
              <a:latin typeface="Didact Gothic"/>
              <a:ea typeface="Didact Gothic"/>
              <a:cs typeface="Didact Gothic"/>
              <a:sym typeface="Didact Gothic"/>
            </a:endParaRPr>
          </a:p>
          <a:p>
            <a:pPr indent="-346075" lvl="0" marL="719999" marR="0" rtl="0" algn="l">
              <a:lnSpc>
                <a:spcPct val="115000"/>
              </a:lnSpc>
              <a:spcBef>
                <a:spcPts val="0"/>
              </a:spcBef>
              <a:spcAft>
                <a:spcPts val="0"/>
              </a:spcAft>
              <a:buClr>
                <a:srgbClr val="8215BC"/>
              </a:buClr>
              <a:buSzPts val="1100"/>
              <a:buFont typeface="Didact Gothic"/>
              <a:buChar char="●"/>
            </a:pPr>
            <a:r>
              <a:rPr i="0" lang="en-GB" sz="2000" u="none" cap="none" strike="noStrike">
                <a:solidFill>
                  <a:srgbClr val="000000"/>
                </a:solidFill>
                <a:latin typeface="Didact Gothic"/>
                <a:ea typeface="Didact Gothic"/>
                <a:cs typeface="Didact Gothic"/>
                <a:sym typeface="Didact Gothic"/>
              </a:rPr>
              <a:t>Sobrio</a:t>
            </a:r>
            <a:endParaRPr>
              <a:latin typeface="Didact Gothic"/>
              <a:ea typeface="Didact Gothic"/>
              <a:cs typeface="Didact Gothic"/>
              <a:sym typeface="Didact Gothic"/>
            </a:endParaRPr>
          </a:p>
          <a:p>
            <a:pPr indent="-346075" lvl="0" marL="719999" marR="0" rtl="0" algn="l">
              <a:lnSpc>
                <a:spcPct val="115000"/>
              </a:lnSpc>
              <a:spcBef>
                <a:spcPts val="0"/>
              </a:spcBef>
              <a:spcAft>
                <a:spcPts val="0"/>
              </a:spcAft>
              <a:buClr>
                <a:srgbClr val="8215BC"/>
              </a:buClr>
              <a:buSzPts val="1100"/>
              <a:buFont typeface="Didact Gothic"/>
              <a:buChar char="●"/>
            </a:pPr>
            <a:r>
              <a:rPr i="0" lang="en-GB" sz="2000" u="none" cap="none" strike="noStrike">
                <a:solidFill>
                  <a:srgbClr val="000000"/>
                </a:solidFill>
                <a:latin typeface="Didact Gothic"/>
                <a:ea typeface="Didact Gothic"/>
                <a:cs typeface="Didact Gothic"/>
                <a:sym typeface="Didact Gothic"/>
              </a:rPr>
              <a:t>Millenial</a:t>
            </a:r>
            <a:endParaRPr i="0" sz="20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Lato Light"/>
              <a:ea typeface="Lato Light"/>
              <a:cs typeface="Lato Light"/>
              <a:sym typeface="Lato Light"/>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35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9" name="Shape 299"/>
        <p:cNvGrpSpPr/>
        <p:nvPr/>
      </p:nvGrpSpPr>
      <p:grpSpPr>
        <a:xfrm>
          <a:off x="0" y="0"/>
          <a:ext cx="0" cy="0"/>
          <a:chOff x="0" y="0"/>
          <a:chExt cx="0" cy="0"/>
        </a:xfrm>
      </p:grpSpPr>
      <p:pic>
        <p:nvPicPr>
          <p:cNvPr id="300" name="Google Shape;300;p5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1" name="Google Shape;301;p56"/>
          <p:cNvPicPr preferRelativeResize="0"/>
          <p:nvPr/>
        </p:nvPicPr>
        <p:blipFill rotWithShape="1">
          <a:blip r:embed="rId4">
            <a:alphaModFix/>
          </a:blip>
          <a:srcRect b="0" l="0" r="0" t="0"/>
          <a:stretch/>
        </p:blipFill>
        <p:spPr>
          <a:xfrm>
            <a:off x="0" y="0"/>
            <a:ext cx="3878254" cy="5143500"/>
          </a:xfrm>
          <a:prstGeom prst="rect">
            <a:avLst/>
          </a:prstGeom>
          <a:noFill/>
          <a:ln>
            <a:noFill/>
          </a:ln>
        </p:spPr>
      </p:pic>
      <p:sp>
        <p:nvSpPr>
          <p:cNvPr id="302" name="Google Shape;302;p56"/>
          <p:cNvSpPr txBox="1"/>
          <p:nvPr/>
        </p:nvSpPr>
        <p:spPr>
          <a:xfrm>
            <a:off x="4390138" y="106100"/>
            <a:ext cx="4182300" cy="312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n-GB" sz="2600" u="none" cap="none" strike="noStrike">
                <a:solidFill>
                  <a:srgbClr val="000000"/>
                </a:solidFill>
                <a:latin typeface="Anton"/>
                <a:ea typeface="Anton"/>
                <a:cs typeface="Anton"/>
                <a:sym typeface="Anton"/>
              </a:rPr>
              <a:t>Coffee Shop y venta de flores</a:t>
            </a:r>
            <a:endParaRPr sz="2600">
              <a:latin typeface="Anton"/>
              <a:ea typeface="Anton"/>
              <a:cs typeface="Anton"/>
              <a:sym typeface="Anton"/>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Lato Light"/>
              <a:ea typeface="Lato Light"/>
              <a:cs typeface="Lato Light"/>
              <a:sym typeface="Lato Light"/>
            </a:endParaRPr>
          </a:p>
          <a:p>
            <a:pPr indent="-400050" lvl="0" marL="342900" marR="0" rtl="0" algn="l">
              <a:lnSpc>
                <a:spcPct val="115000"/>
              </a:lnSpc>
              <a:spcBef>
                <a:spcPts val="0"/>
              </a:spcBef>
              <a:spcAft>
                <a:spcPts val="0"/>
              </a:spcAft>
              <a:buClr>
                <a:srgbClr val="8215BC"/>
              </a:buClr>
              <a:buSzPts val="2000"/>
              <a:buFont typeface="Didact Gothic"/>
              <a:buChar char="•"/>
            </a:pPr>
            <a:r>
              <a:rPr i="0" lang="en-GB" sz="2000" u="none" cap="none" strike="noStrike">
                <a:solidFill>
                  <a:srgbClr val="000000"/>
                </a:solidFill>
                <a:latin typeface="Didact Gothic"/>
                <a:ea typeface="Didact Gothic"/>
                <a:cs typeface="Didact Gothic"/>
                <a:sym typeface="Didact Gothic"/>
              </a:rPr>
              <a:t>Artístico (Collage)</a:t>
            </a:r>
            <a:endParaRPr sz="2000">
              <a:latin typeface="Didact Gothic"/>
              <a:ea typeface="Didact Gothic"/>
              <a:cs typeface="Didact Gothic"/>
              <a:sym typeface="Didact Gothic"/>
            </a:endParaRPr>
          </a:p>
          <a:p>
            <a:pPr indent="-400050" lvl="0" marL="342900" marR="0" rtl="0" algn="l">
              <a:lnSpc>
                <a:spcPct val="115000"/>
              </a:lnSpc>
              <a:spcBef>
                <a:spcPts val="0"/>
              </a:spcBef>
              <a:spcAft>
                <a:spcPts val="0"/>
              </a:spcAft>
              <a:buClr>
                <a:srgbClr val="8215BC"/>
              </a:buClr>
              <a:buSzPts val="2000"/>
              <a:buFont typeface="Didact Gothic"/>
              <a:buChar char="•"/>
            </a:pPr>
            <a:r>
              <a:rPr i="0" lang="en-GB" sz="2000" u="none" cap="none" strike="noStrike">
                <a:solidFill>
                  <a:srgbClr val="000000"/>
                </a:solidFill>
                <a:latin typeface="Didact Gothic"/>
                <a:ea typeface="Didact Gothic"/>
                <a:cs typeface="Didact Gothic"/>
                <a:sym typeface="Didact Gothic"/>
              </a:rPr>
              <a:t>Delicado</a:t>
            </a:r>
            <a:endParaRPr sz="2000">
              <a:latin typeface="Didact Gothic"/>
              <a:ea typeface="Didact Gothic"/>
              <a:cs typeface="Didact Gothic"/>
              <a:sym typeface="Didact Gothic"/>
            </a:endParaRPr>
          </a:p>
          <a:p>
            <a:pPr indent="-400050" lvl="0" marL="342900" marR="0" rtl="0" algn="l">
              <a:lnSpc>
                <a:spcPct val="115000"/>
              </a:lnSpc>
              <a:spcBef>
                <a:spcPts val="0"/>
              </a:spcBef>
              <a:spcAft>
                <a:spcPts val="0"/>
              </a:spcAft>
              <a:buClr>
                <a:srgbClr val="8215BC"/>
              </a:buClr>
              <a:buSzPts val="2000"/>
              <a:buFont typeface="Didact Gothic"/>
              <a:buChar char="•"/>
            </a:pPr>
            <a:r>
              <a:rPr i="0" lang="en-GB" sz="2000" u="none" cap="none" strike="noStrike">
                <a:solidFill>
                  <a:srgbClr val="000000"/>
                </a:solidFill>
                <a:latin typeface="Didact Gothic"/>
                <a:ea typeface="Didact Gothic"/>
                <a:cs typeface="Didact Gothic"/>
                <a:sym typeface="Didact Gothic"/>
              </a:rPr>
              <a:t>Referencia al Art Nouveau (Alphonse Mucha) moderno</a:t>
            </a:r>
            <a:endParaRPr sz="2000">
              <a:latin typeface="Didact Gothic"/>
              <a:ea typeface="Didact Gothic"/>
              <a:cs typeface="Didact Gothic"/>
              <a:sym typeface="Didact Gothic"/>
            </a:endParaRPr>
          </a:p>
          <a:p>
            <a:pPr indent="-400050" lvl="0" marL="342900" marR="0" rtl="0" algn="l">
              <a:lnSpc>
                <a:spcPct val="115000"/>
              </a:lnSpc>
              <a:spcBef>
                <a:spcPts val="0"/>
              </a:spcBef>
              <a:spcAft>
                <a:spcPts val="0"/>
              </a:spcAft>
              <a:buClr>
                <a:srgbClr val="8215BC"/>
              </a:buClr>
              <a:buSzPts val="2000"/>
              <a:buFont typeface="Didact Gothic"/>
              <a:buChar char="•"/>
            </a:pPr>
            <a:r>
              <a:rPr i="0" lang="en-GB" sz="2000" u="none" cap="none" strike="noStrike">
                <a:solidFill>
                  <a:srgbClr val="000000"/>
                </a:solidFill>
                <a:latin typeface="Didact Gothic"/>
                <a:ea typeface="Didact Gothic"/>
                <a:cs typeface="Didact Gothic"/>
                <a:sym typeface="Didact Gothic"/>
              </a:rPr>
              <a:t>Mujeres adultas gran poder adquisitivo</a:t>
            </a:r>
            <a:endParaRPr sz="2000">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Lato Light"/>
              <a:ea typeface="Lato Light"/>
              <a:cs typeface="Lato Light"/>
              <a:sym typeface="Lato Light"/>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Lato Light"/>
              <a:ea typeface="Lato Light"/>
              <a:cs typeface="Lato Light"/>
              <a:sym typeface="Lato Light"/>
            </a:endParaRPr>
          </a:p>
        </p:txBody>
      </p:sp>
      <p:pic>
        <p:nvPicPr>
          <p:cNvPr id="303" name="Google Shape;303;p56"/>
          <p:cNvPicPr preferRelativeResize="0"/>
          <p:nvPr/>
        </p:nvPicPr>
        <p:blipFill rotWithShape="1">
          <a:blip r:embed="rId5">
            <a:alphaModFix/>
          </a:blip>
          <a:srcRect b="0" l="0" r="0" t="0"/>
          <a:stretch/>
        </p:blipFill>
        <p:spPr>
          <a:xfrm>
            <a:off x="5011387" y="3232708"/>
            <a:ext cx="2594757" cy="16129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7" name="Shape 307"/>
        <p:cNvGrpSpPr/>
        <p:nvPr/>
      </p:nvGrpSpPr>
      <p:grpSpPr>
        <a:xfrm>
          <a:off x="0" y="0"/>
          <a:ext cx="0" cy="0"/>
          <a:chOff x="0" y="0"/>
          <a:chExt cx="0" cy="0"/>
        </a:xfrm>
      </p:grpSpPr>
      <p:pic>
        <p:nvPicPr>
          <p:cNvPr id="308" name="Google Shape;308;p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9" name="Google Shape;309;p57"/>
          <p:cNvSpPr txBox="1"/>
          <p:nvPr/>
        </p:nvSpPr>
        <p:spPr>
          <a:xfrm>
            <a:off x="4842884" y="118147"/>
            <a:ext cx="3859500" cy="263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i="0" lang="en-GB" sz="2600" u="none" cap="none" strike="noStrike">
                <a:solidFill>
                  <a:srgbClr val="000000"/>
                </a:solidFill>
                <a:latin typeface="Anton"/>
                <a:ea typeface="Anton"/>
                <a:cs typeface="Anton"/>
                <a:sym typeface="Anton"/>
              </a:rPr>
              <a:t>Community Farm Alliance</a:t>
            </a:r>
            <a:endParaRPr i="0" sz="2600" u="none" cap="none" strike="noStrike">
              <a:solidFill>
                <a:srgbClr val="000000"/>
              </a:solidFill>
              <a:latin typeface="Anton"/>
              <a:ea typeface="Anton"/>
              <a:cs typeface="Anton"/>
              <a:sym typeface="Anton"/>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Lato Light"/>
              <a:ea typeface="Lato Light"/>
              <a:cs typeface="Lato Light"/>
              <a:sym typeface="Lato Light"/>
            </a:endParaRPr>
          </a:p>
          <a:p>
            <a:pPr indent="-400050" lvl="0" marL="342900" marR="0" rtl="0" algn="l">
              <a:lnSpc>
                <a:spcPct val="115000"/>
              </a:lnSpc>
              <a:spcBef>
                <a:spcPts val="0"/>
              </a:spcBef>
              <a:spcAft>
                <a:spcPts val="0"/>
              </a:spcAft>
              <a:buClr>
                <a:srgbClr val="8215BC"/>
              </a:buClr>
              <a:buSzPts val="2000"/>
              <a:buFont typeface="Didact Gothic"/>
              <a:buChar char="•"/>
            </a:pPr>
            <a:r>
              <a:rPr i="0" lang="en-GB" sz="2000" u="none" cap="none" strike="noStrike">
                <a:solidFill>
                  <a:srgbClr val="000000"/>
                </a:solidFill>
                <a:latin typeface="Didact Gothic"/>
                <a:ea typeface="Didact Gothic"/>
                <a:cs typeface="Didact Gothic"/>
                <a:sym typeface="Didact Gothic"/>
              </a:rPr>
              <a:t>Vintage</a:t>
            </a:r>
            <a:endParaRPr i="0" sz="2000" u="none" cap="none" strike="noStrike">
              <a:solidFill>
                <a:srgbClr val="000000"/>
              </a:solidFill>
              <a:latin typeface="Didact Gothic"/>
              <a:ea typeface="Didact Gothic"/>
              <a:cs typeface="Didact Gothic"/>
              <a:sym typeface="Didact Gothic"/>
            </a:endParaRPr>
          </a:p>
          <a:p>
            <a:pPr indent="-400050" lvl="0" marL="342900" marR="0" rtl="0" algn="l">
              <a:lnSpc>
                <a:spcPct val="115000"/>
              </a:lnSpc>
              <a:spcBef>
                <a:spcPts val="0"/>
              </a:spcBef>
              <a:spcAft>
                <a:spcPts val="0"/>
              </a:spcAft>
              <a:buClr>
                <a:srgbClr val="8215BC"/>
              </a:buClr>
              <a:buSzPts val="2000"/>
              <a:buFont typeface="Didact Gothic"/>
              <a:buChar char="•"/>
            </a:pPr>
            <a:r>
              <a:rPr i="0" lang="en-GB" sz="2000" u="none" cap="none" strike="noStrike">
                <a:solidFill>
                  <a:srgbClr val="000000"/>
                </a:solidFill>
                <a:latin typeface="Didact Gothic"/>
                <a:ea typeface="Didact Gothic"/>
                <a:cs typeface="Didact Gothic"/>
                <a:sym typeface="Didact Gothic"/>
              </a:rPr>
              <a:t>Modular y geométrico</a:t>
            </a:r>
            <a:endParaRPr sz="2000">
              <a:latin typeface="Didact Gothic"/>
              <a:ea typeface="Didact Gothic"/>
              <a:cs typeface="Didact Gothic"/>
              <a:sym typeface="Didact Gothic"/>
            </a:endParaRPr>
          </a:p>
          <a:p>
            <a:pPr indent="-400050" lvl="0" marL="342900" marR="0" rtl="0" algn="l">
              <a:lnSpc>
                <a:spcPct val="115000"/>
              </a:lnSpc>
              <a:spcBef>
                <a:spcPts val="0"/>
              </a:spcBef>
              <a:spcAft>
                <a:spcPts val="0"/>
              </a:spcAft>
              <a:buClr>
                <a:srgbClr val="8215BC"/>
              </a:buClr>
              <a:buSzPts val="2000"/>
              <a:buFont typeface="Didact Gothic"/>
              <a:buChar char="•"/>
            </a:pPr>
            <a:r>
              <a:rPr i="0" lang="en-GB" sz="2000" u="none" cap="none" strike="noStrike">
                <a:solidFill>
                  <a:srgbClr val="000000"/>
                </a:solidFill>
                <a:latin typeface="Didact Gothic"/>
                <a:ea typeface="Didact Gothic"/>
                <a:cs typeface="Didact Gothic"/>
                <a:sym typeface="Didact Gothic"/>
              </a:rPr>
              <a:t>Simbología propia</a:t>
            </a:r>
            <a:endParaRPr sz="2000">
              <a:latin typeface="Didact Gothic"/>
              <a:ea typeface="Didact Gothic"/>
              <a:cs typeface="Didact Gothic"/>
              <a:sym typeface="Didact Gothic"/>
            </a:endParaRPr>
          </a:p>
          <a:p>
            <a:pPr indent="-400050" lvl="0" marL="342900" marR="0" rtl="0" algn="l">
              <a:lnSpc>
                <a:spcPct val="115000"/>
              </a:lnSpc>
              <a:spcBef>
                <a:spcPts val="0"/>
              </a:spcBef>
              <a:spcAft>
                <a:spcPts val="0"/>
              </a:spcAft>
              <a:buClr>
                <a:srgbClr val="8215BC"/>
              </a:buClr>
              <a:buSzPts val="2000"/>
              <a:buFont typeface="Didact Gothic"/>
              <a:buChar char="•"/>
            </a:pPr>
            <a:r>
              <a:rPr i="0" lang="en-GB" sz="2000" u="none" cap="none" strike="noStrike">
                <a:solidFill>
                  <a:srgbClr val="000000"/>
                </a:solidFill>
                <a:latin typeface="Didact Gothic"/>
                <a:ea typeface="Didact Gothic"/>
                <a:cs typeface="Didact Gothic"/>
                <a:sym typeface="Didact Gothic"/>
              </a:rPr>
              <a:t>Juvenil, fresca, trotamundos</a:t>
            </a:r>
            <a:endParaRPr sz="2000">
              <a:latin typeface="Didact Gothic"/>
              <a:ea typeface="Didact Gothic"/>
              <a:cs typeface="Didact Gothic"/>
              <a:sym typeface="Didact Gothic"/>
            </a:endParaRPr>
          </a:p>
          <a:p>
            <a:pPr indent="-400050" lvl="0" marL="342900" marR="0" rtl="0" algn="l">
              <a:lnSpc>
                <a:spcPct val="115000"/>
              </a:lnSpc>
              <a:spcBef>
                <a:spcPts val="0"/>
              </a:spcBef>
              <a:spcAft>
                <a:spcPts val="0"/>
              </a:spcAft>
              <a:buClr>
                <a:srgbClr val="8215BC"/>
              </a:buClr>
              <a:buSzPts val="2000"/>
              <a:buFont typeface="Didact Gothic"/>
              <a:buChar char="•"/>
            </a:pPr>
            <a:r>
              <a:rPr i="0" lang="en-GB" sz="2000" u="none" cap="none" strike="noStrike">
                <a:solidFill>
                  <a:srgbClr val="000000"/>
                </a:solidFill>
                <a:latin typeface="Didact Gothic"/>
                <a:ea typeface="Didact Gothic"/>
                <a:cs typeface="Didact Gothic"/>
                <a:sym typeface="Didact Gothic"/>
              </a:rPr>
              <a:t>Frugal, minimalistas</a:t>
            </a:r>
            <a:endParaRPr sz="2000">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Lato Light"/>
              <a:ea typeface="Lato Light"/>
              <a:cs typeface="Lato Light"/>
              <a:sym typeface="Lato Light"/>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Lato Light"/>
              <a:ea typeface="Lato Light"/>
              <a:cs typeface="Lato Light"/>
              <a:sym typeface="Lato Light"/>
            </a:endParaRPr>
          </a:p>
        </p:txBody>
      </p:sp>
      <p:pic>
        <p:nvPicPr>
          <p:cNvPr id="310" name="Google Shape;310;p57"/>
          <p:cNvPicPr preferRelativeResize="0"/>
          <p:nvPr/>
        </p:nvPicPr>
        <p:blipFill rotWithShape="1">
          <a:blip r:embed="rId4">
            <a:alphaModFix/>
          </a:blip>
          <a:srcRect b="55103" l="0" r="0" t="26319"/>
          <a:stretch/>
        </p:blipFill>
        <p:spPr>
          <a:xfrm>
            <a:off x="2080604" y="2031402"/>
            <a:ext cx="2580410" cy="3029172"/>
          </a:xfrm>
          <a:prstGeom prst="rect">
            <a:avLst/>
          </a:prstGeom>
          <a:noFill/>
          <a:ln>
            <a:noFill/>
          </a:ln>
        </p:spPr>
      </p:pic>
      <p:pic>
        <p:nvPicPr>
          <p:cNvPr id="311" name="Google Shape;311;p57"/>
          <p:cNvPicPr preferRelativeResize="0"/>
          <p:nvPr/>
        </p:nvPicPr>
        <p:blipFill rotWithShape="1">
          <a:blip r:embed="rId4">
            <a:alphaModFix/>
          </a:blip>
          <a:srcRect b="77564" l="0" r="0" t="6073"/>
          <a:stretch/>
        </p:blipFill>
        <p:spPr>
          <a:xfrm>
            <a:off x="204303" y="82925"/>
            <a:ext cx="2580410" cy="2668021"/>
          </a:xfrm>
          <a:prstGeom prst="rect">
            <a:avLst/>
          </a:prstGeom>
          <a:noFill/>
          <a:ln>
            <a:noFill/>
          </a:ln>
        </p:spPr>
      </p:pic>
      <p:pic>
        <p:nvPicPr>
          <p:cNvPr id="312" name="Google Shape;312;p57"/>
          <p:cNvPicPr preferRelativeResize="0"/>
          <p:nvPr/>
        </p:nvPicPr>
        <p:blipFill rotWithShape="1">
          <a:blip r:embed="rId5">
            <a:alphaModFix/>
          </a:blip>
          <a:srcRect b="0" l="0" r="0" t="0"/>
          <a:stretch/>
        </p:blipFill>
        <p:spPr>
          <a:xfrm>
            <a:off x="4913973" y="3088733"/>
            <a:ext cx="2262460" cy="1702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316" name="Shape 316"/>
        <p:cNvGrpSpPr/>
        <p:nvPr/>
      </p:nvGrpSpPr>
      <p:grpSpPr>
        <a:xfrm>
          <a:off x="0" y="0"/>
          <a:ext cx="0" cy="0"/>
          <a:chOff x="0" y="0"/>
          <a:chExt cx="0" cy="0"/>
        </a:xfrm>
      </p:grpSpPr>
      <p:sp>
        <p:nvSpPr>
          <p:cNvPr id="317" name="Google Shape;317;p58"/>
          <p:cNvSpPr txBox="1"/>
          <p:nvPr/>
        </p:nvSpPr>
        <p:spPr>
          <a:xfrm>
            <a:off x="517650" y="1663850"/>
            <a:ext cx="8108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IDEA RECTORA</a:t>
            </a:r>
            <a:endParaRPr i="1" sz="4000">
              <a:latin typeface="Anton"/>
              <a:ea typeface="Anton"/>
              <a:cs typeface="Anton"/>
              <a:sym typeface="Anton"/>
            </a:endParaRPr>
          </a:p>
        </p:txBody>
      </p:sp>
      <p:sp>
        <p:nvSpPr>
          <p:cNvPr id="318" name="Google Shape;318;p58"/>
          <p:cNvSpPr txBox="1"/>
          <p:nvPr/>
        </p:nvSpPr>
        <p:spPr>
          <a:xfrm>
            <a:off x="1130675" y="2490534"/>
            <a:ext cx="7257900" cy="98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Didact Gothic"/>
                <a:ea typeface="Didact Gothic"/>
                <a:cs typeface="Didact Gothic"/>
                <a:sym typeface="Didact Gothic"/>
              </a:rPr>
              <a:t>Es  aquella que dirige todas la decisiones estilísticas de un proyecto de diseño o de una identidad visual.</a:t>
            </a:r>
            <a:endParaRPr sz="2000">
              <a:latin typeface="Didact Gothic"/>
              <a:ea typeface="Didact Gothic"/>
              <a:cs typeface="Didact Gothic"/>
              <a:sym typeface="Didact Gothic"/>
            </a:endParaRPr>
          </a:p>
        </p:txBody>
      </p:sp>
      <p:pic>
        <p:nvPicPr>
          <p:cNvPr id="319" name="Google Shape;319;p5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41"/>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60" name="Google Shape;160;p41"/>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61" name="Google Shape;161;p41"/>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3" name="Shape 323"/>
        <p:cNvGrpSpPr/>
        <p:nvPr/>
      </p:nvGrpSpPr>
      <p:grpSpPr>
        <a:xfrm>
          <a:off x="0" y="0"/>
          <a:ext cx="0" cy="0"/>
          <a:chOff x="0" y="0"/>
          <a:chExt cx="0" cy="0"/>
        </a:xfrm>
      </p:grpSpPr>
      <p:sp>
        <p:nvSpPr>
          <p:cNvPr id="324" name="Google Shape;324;p59"/>
          <p:cNvSpPr txBox="1"/>
          <p:nvPr/>
        </p:nvSpPr>
        <p:spPr>
          <a:xfrm>
            <a:off x="922500" y="1259500"/>
            <a:ext cx="7299000" cy="3730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8215BC"/>
              </a:buClr>
              <a:buSzPts val="2000"/>
              <a:buFont typeface="Didact Gothic"/>
              <a:buChar char="●"/>
            </a:pPr>
            <a:r>
              <a:rPr lang="en-GB" sz="2000">
                <a:solidFill>
                  <a:srgbClr val="333333"/>
                </a:solidFill>
                <a:latin typeface="Didact Gothic"/>
                <a:ea typeface="Didact Gothic"/>
                <a:cs typeface="Didact Gothic"/>
                <a:sym typeface="Didact Gothic"/>
              </a:rPr>
              <a:t>Puede basarse en la adaptación contemporánea  de un estilo artístico (Decó, Bauhaus, Dadá u otro)</a:t>
            </a:r>
            <a:endParaRPr sz="2000">
              <a:solidFill>
                <a:srgbClr val="333333"/>
              </a:solidFill>
              <a:latin typeface="Didact Gothic"/>
              <a:ea typeface="Didact Gothic"/>
              <a:cs typeface="Didact Gothic"/>
              <a:sym typeface="Didact Gothic"/>
            </a:endParaRPr>
          </a:p>
          <a:p>
            <a:pPr indent="-355600" lvl="0" marL="457200" rtl="0" algn="l">
              <a:lnSpc>
                <a:spcPct val="115000"/>
              </a:lnSpc>
              <a:spcBef>
                <a:spcPts val="0"/>
              </a:spcBef>
              <a:spcAft>
                <a:spcPts val="0"/>
              </a:spcAft>
              <a:buClr>
                <a:srgbClr val="8215BC"/>
              </a:buClr>
              <a:buSzPts val="2000"/>
              <a:buFont typeface="Didact Gothic"/>
              <a:buChar char="●"/>
            </a:pPr>
            <a:r>
              <a:rPr lang="en-GB" sz="2000">
                <a:solidFill>
                  <a:srgbClr val="333333"/>
                </a:solidFill>
                <a:latin typeface="Didact Gothic"/>
                <a:ea typeface="Didact Gothic"/>
                <a:cs typeface="Didact Gothic"/>
                <a:sym typeface="Didact Gothic"/>
              </a:rPr>
              <a:t>Se enfoca en un perfil de audiencia: street, urban, high-fashion, millenial, infancia… </a:t>
            </a:r>
            <a:endParaRPr sz="2000">
              <a:solidFill>
                <a:srgbClr val="333333"/>
              </a:solidFill>
              <a:latin typeface="Didact Gothic"/>
              <a:ea typeface="Didact Gothic"/>
              <a:cs typeface="Didact Gothic"/>
              <a:sym typeface="Didact Gothic"/>
            </a:endParaRPr>
          </a:p>
          <a:p>
            <a:pPr indent="-355600" lvl="0" marL="457200" rtl="0" algn="l">
              <a:lnSpc>
                <a:spcPct val="115000"/>
              </a:lnSpc>
              <a:spcBef>
                <a:spcPts val="0"/>
              </a:spcBef>
              <a:spcAft>
                <a:spcPts val="0"/>
              </a:spcAft>
              <a:buClr>
                <a:srgbClr val="8215BC"/>
              </a:buClr>
              <a:buSzPts val="2000"/>
              <a:buFont typeface="Didact Gothic"/>
              <a:buChar char="●"/>
            </a:pPr>
            <a:r>
              <a:rPr lang="en-GB" sz="2000">
                <a:solidFill>
                  <a:srgbClr val="333333"/>
                </a:solidFill>
                <a:latin typeface="Didact Gothic"/>
                <a:ea typeface="Didact Gothic"/>
                <a:cs typeface="Didact Gothic"/>
                <a:sym typeface="Didact Gothic"/>
              </a:rPr>
              <a:t>Requiere investigación e inspiración previa</a:t>
            </a:r>
            <a:endParaRPr sz="2000">
              <a:solidFill>
                <a:srgbClr val="333333"/>
              </a:solidFill>
              <a:latin typeface="Didact Gothic"/>
              <a:ea typeface="Didact Gothic"/>
              <a:cs typeface="Didact Gothic"/>
              <a:sym typeface="Didact Gothic"/>
            </a:endParaRPr>
          </a:p>
          <a:p>
            <a:pPr indent="-355600" lvl="0" marL="457200" rtl="0" algn="l">
              <a:lnSpc>
                <a:spcPct val="115000"/>
              </a:lnSpc>
              <a:spcBef>
                <a:spcPts val="0"/>
              </a:spcBef>
              <a:spcAft>
                <a:spcPts val="0"/>
              </a:spcAft>
              <a:buClr>
                <a:srgbClr val="8215BC"/>
              </a:buClr>
              <a:buSzPts val="2000"/>
              <a:buFont typeface="Didact Gothic"/>
              <a:buChar char="●"/>
            </a:pPr>
            <a:r>
              <a:rPr lang="en-GB" sz="2000">
                <a:solidFill>
                  <a:srgbClr val="333333"/>
                </a:solidFill>
                <a:latin typeface="Didact Gothic"/>
                <a:ea typeface="Didact Gothic"/>
                <a:cs typeface="Didact Gothic"/>
                <a:sym typeface="Didact Gothic"/>
              </a:rPr>
              <a:t>Se ajusta a los gustos y preferencias de esa audiencia (demografía y psicográfía)</a:t>
            </a:r>
            <a:endParaRPr sz="2000">
              <a:solidFill>
                <a:srgbClr val="333333"/>
              </a:solidFill>
              <a:latin typeface="Didact Gothic"/>
              <a:ea typeface="Didact Gothic"/>
              <a:cs typeface="Didact Gothic"/>
              <a:sym typeface="Didact Gothic"/>
            </a:endParaRPr>
          </a:p>
          <a:p>
            <a:pPr indent="-355600" lvl="0" marL="457200" rtl="0" algn="l">
              <a:lnSpc>
                <a:spcPct val="115000"/>
              </a:lnSpc>
              <a:spcBef>
                <a:spcPts val="0"/>
              </a:spcBef>
              <a:spcAft>
                <a:spcPts val="0"/>
              </a:spcAft>
              <a:buClr>
                <a:srgbClr val="8215BC"/>
              </a:buClr>
              <a:buSzPts val="2000"/>
              <a:buFont typeface="Didact Gothic"/>
              <a:buChar char="●"/>
            </a:pPr>
            <a:r>
              <a:rPr lang="en-GB" sz="2000">
                <a:solidFill>
                  <a:srgbClr val="333333"/>
                </a:solidFill>
                <a:latin typeface="Didact Gothic"/>
                <a:ea typeface="Didact Gothic"/>
                <a:cs typeface="Didact Gothic"/>
                <a:sym typeface="Didact Gothic"/>
              </a:rPr>
              <a:t>Se expresa a través de un moodboard, una brand guideline y un tagline (palabra o frase que encapsula la naturaleza de la marca)</a:t>
            </a:r>
            <a:br>
              <a:rPr lang="en-GB" sz="2000">
                <a:latin typeface="Lato Light"/>
                <a:ea typeface="Lato Light"/>
                <a:cs typeface="Lato Light"/>
                <a:sym typeface="Lato Light"/>
              </a:rPr>
            </a:br>
            <a:endParaRPr>
              <a:solidFill>
                <a:srgbClr val="FFFFFF"/>
              </a:solidFill>
              <a:latin typeface="Lato Light"/>
              <a:ea typeface="Lato Light"/>
              <a:cs typeface="Lato Light"/>
              <a:sym typeface="Lato Light"/>
            </a:endParaRPr>
          </a:p>
        </p:txBody>
      </p:sp>
      <p:sp>
        <p:nvSpPr>
          <p:cNvPr id="325" name="Google Shape;325;p59"/>
          <p:cNvSpPr txBox="1"/>
          <p:nvPr>
            <p:ph type="ctrTitle"/>
          </p:nvPr>
        </p:nvSpPr>
        <p:spPr>
          <a:xfrm>
            <a:off x="1186650" y="343950"/>
            <a:ext cx="67707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000">
                <a:latin typeface="Anton"/>
                <a:ea typeface="Anton"/>
                <a:cs typeface="Anton"/>
                <a:sym typeface="Anton"/>
              </a:rPr>
              <a:t>EL CONCEPTO O IDEA RECTORA</a:t>
            </a:r>
            <a:endParaRPr i="1" sz="3000">
              <a:latin typeface="Anton"/>
              <a:ea typeface="Anton"/>
              <a:cs typeface="Anton"/>
              <a:sym typeface="Anton"/>
            </a:endParaRPr>
          </a:p>
        </p:txBody>
      </p:sp>
      <p:pic>
        <p:nvPicPr>
          <p:cNvPr id="326" name="Google Shape;326;p5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0" name="Shape 330"/>
        <p:cNvGrpSpPr/>
        <p:nvPr/>
      </p:nvGrpSpPr>
      <p:grpSpPr>
        <a:xfrm>
          <a:off x="0" y="0"/>
          <a:ext cx="0" cy="0"/>
          <a:chOff x="0" y="0"/>
          <a:chExt cx="0" cy="0"/>
        </a:xfrm>
      </p:grpSpPr>
      <p:pic>
        <p:nvPicPr>
          <p:cNvPr id="331" name="Google Shape;331;p60"/>
          <p:cNvPicPr preferRelativeResize="0"/>
          <p:nvPr/>
        </p:nvPicPr>
        <p:blipFill>
          <a:blip r:embed="rId3">
            <a:alphaModFix/>
          </a:blip>
          <a:stretch>
            <a:fillRect/>
          </a:stretch>
        </p:blipFill>
        <p:spPr>
          <a:xfrm>
            <a:off x="0" y="0"/>
            <a:ext cx="9143976" cy="5143500"/>
          </a:xfrm>
          <a:prstGeom prst="rect">
            <a:avLst/>
          </a:prstGeom>
          <a:noFill/>
          <a:ln>
            <a:noFill/>
          </a:ln>
        </p:spPr>
      </p:pic>
      <p:sp>
        <p:nvSpPr>
          <p:cNvPr id="332" name="Google Shape;332;p60"/>
          <p:cNvSpPr txBox="1"/>
          <p:nvPr/>
        </p:nvSpPr>
        <p:spPr>
          <a:xfrm>
            <a:off x="1035150" y="2077200"/>
            <a:ext cx="7073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highlight>
                  <a:srgbClr val="3DFFBC"/>
                </a:highlight>
                <a:latin typeface="Anton"/>
                <a:ea typeface="Anton"/>
                <a:cs typeface="Anton"/>
                <a:sym typeface="Anton"/>
              </a:rPr>
              <a:t>INTRODUCCIÓN A LA TEORÍA DE COLOR  </a:t>
            </a:r>
            <a:endParaRPr i="1" sz="3600">
              <a:highlight>
                <a:srgbClr val="3DFFBC"/>
              </a:highlight>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336" name="Shape 336"/>
        <p:cNvGrpSpPr/>
        <p:nvPr/>
      </p:nvGrpSpPr>
      <p:grpSpPr>
        <a:xfrm>
          <a:off x="0" y="0"/>
          <a:ext cx="0" cy="0"/>
          <a:chOff x="0" y="0"/>
          <a:chExt cx="0" cy="0"/>
        </a:xfrm>
      </p:grpSpPr>
      <p:sp>
        <p:nvSpPr>
          <p:cNvPr id="337" name="Google Shape;337;p61"/>
          <p:cNvSpPr txBox="1"/>
          <p:nvPr/>
        </p:nvSpPr>
        <p:spPr>
          <a:xfrm>
            <a:off x="414000" y="1890225"/>
            <a:ext cx="8316000" cy="24390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Didact Gothic"/>
              <a:buChar char="●"/>
            </a:pPr>
            <a:r>
              <a:rPr b="1" lang="en-GB" sz="2000">
                <a:latin typeface="Didact Gothic"/>
                <a:ea typeface="Didact Gothic"/>
                <a:cs typeface="Didact Gothic"/>
                <a:sym typeface="Didact Gothic"/>
              </a:rPr>
              <a:t>Atención y Jerarquía: </a:t>
            </a:r>
            <a:r>
              <a:rPr lang="en-GB" sz="2000">
                <a:latin typeface="Didact Gothic"/>
                <a:ea typeface="Didact Gothic"/>
                <a:cs typeface="Didact Gothic"/>
                <a:sym typeface="Didact Gothic"/>
              </a:rPr>
              <a:t>atraer la mirada a un lugar específico del diseño. </a:t>
            </a:r>
            <a:endParaRPr sz="2000">
              <a:latin typeface="Didact Gothic"/>
              <a:ea typeface="Didact Gothic"/>
              <a:cs typeface="Didact Gothic"/>
              <a:sym typeface="Didact Gothic"/>
            </a:endParaRPr>
          </a:p>
          <a:p>
            <a:pPr indent="-355600" lvl="0" marL="457200" rtl="0" algn="l">
              <a:lnSpc>
                <a:spcPct val="115000"/>
              </a:lnSpc>
              <a:spcBef>
                <a:spcPts val="0"/>
              </a:spcBef>
              <a:spcAft>
                <a:spcPts val="0"/>
              </a:spcAft>
              <a:buSzPts val="2000"/>
              <a:buFont typeface="Didact Gothic"/>
              <a:buChar char="●"/>
            </a:pPr>
            <a:r>
              <a:rPr b="1" lang="en-GB" sz="2000">
                <a:latin typeface="Didact Gothic"/>
                <a:ea typeface="Didact Gothic"/>
                <a:cs typeface="Didact Gothic"/>
                <a:sym typeface="Didact Gothic"/>
              </a:rPr>
              <a:t>Agrupamientos</a:t>
            </a:r>
            <a:r>
              <a:rPr lang="en-GB" sz="2000">
                <a:latin typeface="Didact Gothic"/>
                <a:ea typeface="Didact Gothic"/>
                <a:cs typeface="Didact Gothic"/>
                <a:sym typeface="Didact Gothic"/>
              </a:rPr>
              <a:t>: definir categorías de elementos.</a:t>
            </a:r>
            <a:endParaRPr sz="2000">
              <a:latin typeface="Didact Gothic"/>
              <a:ea typeface="Didact Gothic"/>
              <a:cs typeface="Didact Gothic"/>
              <a:sym typeface="Didact Gothic"/>
            </a:endParaRPr>
          </a:p>
          <a:p>
            <a:pPr indent="-355600" lvl="0" marL="457200" rtl="0" algn="l">
              <a:lnSpc>
                <a:spcPct val="115000"/>
              </a:lnSpc>
              <a:spcBef>
                <a:spcPts val="0"/>
              </a:spcBef>
              <a:spcAft>
                <a:spcPts val="0"/>
              </a:spcAft>
              <a:buSzPts val="2000"/>
              <a:buFont typeface="Didact Gothic"/>
              <a:buChar char="●"/>
            </a:pPr>
            <a:r>
              <a:rPr b="1" lang="en-GB" sz="2000">
                <a:latin typeface="Didact Gothic"/>
                <a:ea typeface="Didact Gothic"/>
                <a:cs typeface="Didact Gothic"/>
                <a:sym typeface="Didact Gothic"/>
              </a:rPr>
              <a:t>Significado/Semántico:</a:t>
            </a:r>
            <a:r>
              <a:rPr lang="en-GB" sz="2000">
                <a:latin typeface="Didact Gothic"/>
                <a:ea typeface="Didact Gothic"/>
                <a:cs typeface="Didact Gothic"/>
                <a:sym typeface="Didact Gothic"/>
              </a:rPr>
              <a:t> el uso del color me confirma dónde estoy y en qué estado se encuentra el sistema por el cambio de color de los elementos.</a:t>
            </a:r>
            <a:endParaRPr sz="2000">
              <a:latin typeface="Didact Gothic"/>
              <a:ea typeface="Didact Gothic"/>
              <a:cs typeface="Didact Gothic"/>
              <a:sym typeface="Didact Gothic"/>
            </a:endParaRPr>
          </a:p>
          <a:p>
            <a:pPr indent="-355600" lvl="0" marL="457200" rtl="0" algn="l">
              <a:lnSpc>
                <a:spcPct val="115000"/>
              </a:lnSpc>
              <a:spcBef>
                <a:spcPts val="0"/>
              </a:spcBef>
              <a:spcAft>
                <a:spcPts val="0"/>
              </a:spcAft>
              <a:buSzPts val="2000"/>
              <a:buFont typeface="Didact Gothic"/>
              <a:buChar char="●"/>
            </a:pPr>
            <a:r>
              <a:rPr b="1" lang="en-GB" sz="2000">
                <a:latin typeface="Didact Gothic"/>
                <a:ea typeface="Didact Gothic"/>
                <a:cs typeface="Didact Gothic"/>
                <a:sym typeface="Didact Gothic"/>
              </a:rPr>
              <a:t>Identificar:</a:t>
            </a:r>
            <a:r>
              <a:rPr lang="en-GB" sz="2000">
                <a:latin typeface="Didact Gothic"/>
                <a:ea typeface="Didact Gothic"/>
                <a:cs typeface="Didact Gothic"/>
                <a:sym typeface="Didact Gothic"/>
              </a:rPr>
              <a:t> asociarse a una marca específica como el Rojo Coca-Cola…</a:t>
            </a:r>
            <a:endParaRPr sz="2000">
              <a:latin typeface="Didact Gothic"/>
              <a:ea typeface="Didact Gothic"/>
              <a:cs typeface="Didact Gothic"/>
              <a:sym typeface="Didact Gothic"/>
            </a:endParaRPr>
          </a:p>
          <a:p>
            <a:pPr indent="-355600" lvl="0" marL="457200" rtl="0" algn="l">
              <a:lnSpc>
                <a:spcPct val="115000"/>
              </a:lnSpc>
              <a:spcBef>
                <a:spcPts val="0"/>
              </a:spcBef>
              <a:spcAft>
                <a:spcPts val="0"/>
              </a:spcAft>
              <a:buSzPts val="2000"/>
              <a:buFont typeface="Didact Gothic"/>
              <a:buChar char="●"/>
            </a:pPr>
            <a:r>
              <a:rPr b="1" lang="en-GB" sz="2000">
                <a:latin typeface="Didact Gothic"/>
                <a:ea typeface="Didact Gothic"/>
                <a:cs typeface="Didact Gothic"/>
                <a:sym typeface="Didact Gothic"/>
              </a:rPr>
              <a:t>Indicar interacción o Estado del sistema</a:t>
            </a:r>
            <a:endParaRPr b="1" sz="20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a:latin typeface="Didact Gothic"/>
              <a:ea typeface="Didact Gothic"/>
              <a:cs typeface="Didact Gothic"/>
              <a:sym typeface="Didact Gothic"/>
            </a:endParaRPr>
          </a:p>
        </p:txBody>
      </p:sp>
      <p:sp>
        <p:nvSpPr>
          <p:cNvPr id="338" name="Google Shape;338;p61"/>
          <p:cNvSpPr txBox="1"/>
          <p:nvPr/>
        </p:nvSpPr>
        <p:spPr>
          <a:xfrm>
            <a:off x="0" y="728038"/>
            <a:ext cx="90579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LAS 4 FUNCIONES PRINCIPALES DEL COLOR</a:t>
            </a:r>
            <a:endParaRPr i="1" sz="4000">
              <a:latin typeface="Anton"/>
              <a:ea typeface="Anton"/>
              <a:cs typeface="Anton"/>
              <a:sym typeface="Anton"/>
            </a:endParaRPr>
          </a:p>
        </p:txBody>
      </p:sp>
      <p:pic>
        <p:nvPicPr>
          <p:cNvPr id="339" name="Google Shape;339;p6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3" name="Shape 343"/>
        <p:cNvGrpSpPr/>
        <p:nvPr/>
      </p:nvGrpSpPr>
      <p:grpSpPr>
        <a:xfrm>
          <a:off x="0" y="0"/>
          <a:ext cx="0" cy="0"/>
          <a:chOff x="0" y="0"/>
          <a:chExt cx="0" cy="0"/>
        </a:xfrm>
      </p:grpSpPr>
      <p:sp>
        <p:nvSpPr>
          <p:cNvPr id="344" name="Google Shape;344;p62"/>
          <p:cNvSpPr/>
          <p:nvPr/>
        </p:nvSpPr>
        <p:spPr>
          <a:xfrm>
            <a:off x="7567925" y="4659625"/>
            <a:ext cx="1186526" cy="330675"/>
          </a:xfrm>
          <a:prstGeom prst="rect">
            <a:avLst/>
          </a:prstGeom>
          <a:noFill/>
          <a:ln>
            <a:noFill/>
          </a:ln>
        </p:spPr>
      </p:sp>
      <p:sp>
        <p:nvSpPr>
          <p:cNvPr id="345" name="Google Shape;345;p62"/>
          <p:cNvSpPr txBox="1"/>
          <p:nvPr/>
        </p:nvSpPr>
        <p:spPr>
          <a:xfrm>
            <a:off x="4622525" y="1332750"/>
            <a:ext cx="4203600" cy="298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rgbClr val="000000"/>
                </a:solidFill>
                <a:highlight>
                  <a:srgbClr val="FFFFFF"/>
                </a:highlight>
                <a:latin typeface="Helvetica Neue Light"/>
                <a:ea typeface="Helvetica Neue Light"/>
                <a:cs typeface="Helvetica Neue Light"/>
                <a:sym typeface="Helvetica Neue Light"/>
              </a:rPr>
              <a:t>Es una sigla formada por los términos de la lengua inglesa </a:t>
            </a:r>
            <a:r>
              <a:rPr i="1" lang="en-GB" sz="2000" u="none" cap="none" strike="noStrike">
                <a:solidFill>
                  <a:srgbClr val="000000"/>
                </a:solidFill>
                <a:highlight>
                  <a:srgbClr val="FFFFFF"/>
                </a:highlight>
                <a:latin typeface="Helvetica Neue Light"/>
                <a:ea typeface="Helvetica Neue Light"/>
                <a:cs typeface="Helvetica Neue Light"/>
                <a:sym typeface="Helvetica Neue Light"/>
              </a:rPr>
              <a:t>red </a:t>
            </a:r>
            <a:r>
              <a:rPr i="0" lang="en-GB" sz="2000" u="none" cap="none" strike="noStrike">
                <a:solidFill>
                  <a:srgbClr val="000000"/>
                </a:solidFill>
                <a:highlight>
                  <a:srgbClr val="FFFFFF"/>
                </a:highlight>
                <a:latin typeface="Helvetica Neue Light"/>
                <a:ea typeface="Helvetica Neue Light"/>
                <a:cs typeface="Helvetica Neue Light"/>
                <a:sym typeface="Helvetica Neue Light"/>
              </a:rPr>
              <a:t>(“rojo”), </a:t>
            </a:r>
            <a:r>
              <a:rPr i="1" lang="en-GB" sz="2000" u="none" cap="none" strike="noStrike">
                <a:solidFill>
                  <a:srgbClr val="000000"/>
                </a:solidFill>
                <a:highlight>
                  <a:srgbClr val="FFFFFF"/>
                </a:highlight>
                <a:latin typeface="Helvetica Neue Light"/>
                <a:ea typeface="Helvetica Neue Light"/>
                <a:cs typeface="Helvetica Neue Light"/>
                <a:sym typeface="Helvetica Neue Light"/>
              </a:rPr>
              <a:t>green </a:t>
            </a:r>
            <a:r>
              <a:rPr i="0" lang="en-GB" sz="2000" u="none" cap="none" strike="noStrike">
                <a:solidFill>
                  <a:srgbClr val="000000"/>
                </a:solidFill>
                <a:highlight>
                  <a:srgbClr val="FFFFFF"/>
                </a:highlight>
                <a:latin typeface="Helvetica Neue Light"/>
                <a:ea typeface="Helvetica Neue Light"/>
                <a:cs typeface="Helvetica Neue Light"/>
                <a:sym typeface="Helvetica Neue Light"/>
              </a:rPr>
              <a:t>(“verde”) y </a:t>
            </a:r>
            <a:r>
              <a:rPr i="1" lang="en-GB" sz="2000" u="none" cap="none" strike="noStrike">
                <a:solidFill>
                  <a:srgbClr val="000000"/>
                </a:solidFill>
                <a:highlight>
                  <a:srgbClr val="FFFFFF"/>
                </a:highlight>
                <a:latin typeface="Helvetica Neue Light"/>
                <a:ea typeface="Helvetica Neue Light"/>
                <a:cs typeface="Helvetica Neue Light"/>
                <a:sym typeface="Helvetica Neue Light"/>
              </a:rPr>
              <a:t>blue </a:t>
            </a:r>
            <a:r>
              <a:rPr i="0" lang="en-GB" sz="2000" u="none" cap="none" strike="noStrike">
                <a:solidFill>
                  <a:srgbClr val="000000"/>
                </a:solidFill>
                <a:highlight>
                  <a:srgbClr val="FFFFFF"/>
                </a:highlight>
                <a:latin typeface="Helvetica Neue Light"/>
                <a:ea typeface="Helvetica Neue Light"/>
                <a:cs typeface="Helvetica Neue Light"/>
                <a:sym typeface="Helvetica Neue Light"/>
              </a:rPr>
              <a:t>(“azul”). El concepto suele emplearse para referirse a</a:t>
            </a:r>
            <a:r>
              <a:rPr i="0" lang="en-GB" sz="2000" u="none" cap="none" strike="noStrike">
                <a:solidFill>
                  <a:srgbClr val="000000"/>
                </a:solidFill>
                <a:highlight>
                  <a:srgbClr val="FFFFFF"/>
                </a:highlight>
                <a:latin typeface="Didact Gothic"/>
                <a:ea typeface="Didact Gothic"/>
                <a:cs typeface="Didact Gothic"/>
                <a:sym typeface="Didact Gothic"/>
              </a:rPr>
              <a:t> </a:t>
            </a:r>
            <a:r>
              <a:rPr b="1" i="0" lang="en-GB" sz="2000" u="none" cap="none" strike="noStrike">
                <a:solidFill>
                  <a:srgbClr val="000000"/>
                </a:solidFill>
                <a:highlight>
                  <a:srgbClr val="FFFFFF"/>
                </a:highlight>
                <a:latin typeface="Helvetica Neue"/>
                <a:ea typeface="Helvetica Neue"/>
                <a:cs typeface="Helvetica Neue"/>
                <a:sym typeface="Helvetica Neue"/>
              </a:rPr>
              <a:t>un</a:t>
            </a:r>
            <a:r>
              <a:rPr i="0" lang="en-GB" sz="2000" u="none" cap="none" strike="noStrike">
                <a:solidFill>
                  <a:srgbClr val="000000"/>
                </a:solidFill>
                <a:highlight>
                  <a:srgbClr val="FFFFFF"/>
                </a:highlight>
                <a:latin typeface="Helvetica Neue"/>
                <a:ea typeface="Helvetica Neue"/>
                <a:cs typeface="Helvetica Neue"/>
                <a:sym typeface="Helvetica Neue"/>
              </a:rPr>
              <a:t> </a:t>
            </a:r>
            <a:r>
              <a:rPr b="1" i="0" lang="en-GB" sz="2000" u="none" cap="none" strike="noStrike">
                <a:solidFill>
                  <a:srgbClr val="000000"/>
                </a:solidFill>
                <a:highlight>
                  <a:srgbClr val="FFFFFF"/>
                </a:highlight>
                <a:latin typeface="Helvetica Neue"/>
                <a:ea typeface="Helvetica Neue"/>
                <a:cs typeface="Helvetica Neue"/>
                <a:sym typeface="Helvetica Neue"/>
              </a:rPr>
              <a:t>modelo cromático que consiste en representar distintos colores a partir de la mezcla de estos tres colores primarios.</a:t>
            </a:r>
            <a:br>
              <a:rPr b="1" i="0" lang="en-GB" sz="2000" u="none" cap="none" strike="noStrike">
                <a:solidFill>
                  <a:srgbClr val="000000"/>
                </a:solidFill>
                <a:highlight>
                  <a:srgbClr val="FFFFFF"/>
                </a:highlight>
                <a:latin typeface="Helvetica Neue"/>
                <a:ea typeface="Helvetica Neue"/>
                <a:cs typeface="Helvetica Neue"/>
                <a:sym typeface="Helvetica Neue"/>
              </a:rPr>
            </a:br>
            <a:endParaRPr b="1" i="0" sz="2000" u="none" cap="none" strike="noStrike">
              <a:solidFill>
                <a:srgbClr val="000000"/>
              </a:solidFill>
              <a:latin typeface="Helvetica Neue"/>
              <a:ea typeface="Helvetica Neue"/>
              <a:cs typeface="Helvetica Neue"/>
              <a:sym typeface="Helvetica Neue"/>
            </a:endParaRPr>
          </a:p>
        </p:txBody>
      </p:sp>
      <p:sp>
        <p:nvSpPr>
          <p:cNvPr id="346" name="Google Shape;346;p62"/>
          <p:cNvSpPr txBox="1"/>
          <p:nvPr/>
        </p:nvSpPr>
        <p:spPr>
          <a:xfrm>
            <a:off x="4622525" y="821250"/>
            <a:ext cx="4776900" cy="51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1" lang="en-GB" sz="3200" u="none" cap="none" strike="noStrike">
                <a:solidFill>
                  <a:srgbClr val="000000"/>
                </a:solidFill>
                <a:latin typeface="Anton"/>
                <a:ea typeface="Anton"/>
                <a:cs typeface="Anton"/>
                <a:sym typeface="Anton"/>
              </a:rPr>
              <a:t>RGB</a:t>
            </a:r>
            <a:endParaRPr i="1" sz="3200" u="none" cap="none" strike="noStrike">
              <a:solidFill>
                <a:srgbClr val="000000"/>
              </a:solidFill>
              <a:latin typeface="Anton"/>
              <a:ea typeface="Anton"/>
              <a:cs typeface="Anton"/>
              <a:sym typeface="Anton"/>
            </a:endParaRPr>
          </a:p>
        </p:txBody>
      </p:sp>
      <p:pic>
        <p:nvPicPr>
          <p:cNvPr id="347" name="Google Shape;347;p62"/>
          <p:cNvPicPr preferRelativeResize="0"/>
          <p:nvPr/>
        </p:nvPicPr>
        <p:blipFill rotWithShape="1">
          <a:blip r:embed="rId3">
            <a:alphaModFix/>
          </a:blip>
          <a:srcRect b="0" l="0" r="0" t="0"/>
          <a:stretch/>
        </p:blipFill>
        <p:spPr>
          <a:xfrm>
            <a:off x="221425" y="561700"/>
            <a:ext cx="4020100" cy="4020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1" name="Shape 351"/>
        <p:cNvGrpSpPr/>
        <p:nvPr/>
      </p:nvGrpSpPr>
      <p:grpSpPr>
        <a:xfrm>
          <a:off x="0" y="0"/>
          <a:ext cx="0" cy="0"/>
          <a:chOff x="0" y="0"/>
          <a:chExt cx="0" cy="0"/>
        </a:xfrm>
      </p:grpSpPr>
      <p:sp>
        <p:nvSpPr>
          <p:cNvPr id="352" name="Google Shape;352;p63"/>
          <p:cNvSpPr/>
          <p:nvPr/>
        </p:nvSpPr>
        <p:spPr>
          <a:xfrm>
            <a:off x="7567925" y="4659625"/>
            <a:ext cx="1186526" cy="330675"/>
          </a:xfrm>
          <a:prstGeom prst="rect">
            <a:avLst/>
          </a:prstGeom>
          <a:noFill/>
          <a:ln>
            <a:noFill/>
          </a:ln>
        </p:spPr>
      </p:sp>
      <p:pic>
        <p:nvPicPr>
          <p:cNvPr id="353" name="Google Shape;353;p63"/>
          <p:cNvPicPr preferRelativeResize="0"/>
          <p:nvPr/>
        </p:nvPicPr>
        <p:blipFill rotWithShape="1">
          <a:blip r:embed="rId3">
            <a:alphaModFix/>
          </a:blip>
          <a:srcRect b="24465" l="5225" r="52703" t="0"/>
          <a:stretch/>
        </p:blipFill>
        <p:spPr>
          <a:xfrm>
            <a:off x="569756" y="317548"/>
            <a:ext cx="3407792" cy="2990053"/>
          </a:xfrm>
          <a:prstGeom prst="rect">
            <a:avLst/>
          </a:prstGeom>
          <a:noFill/>
          <a:ln>
            <a:noFill/>
          </a:ln>
        </p:spPr>
      </p:pic>
      <p:sp>
        <p:nvSpPr>
          <p:cNvPr id="354" name="Google Shape;354;p63"/>
          <p:cNvSpPr txBox="1"/>
          <p:nvPr/>
        </p:nvSpPr>
        <p:spPr>
          <a:xfrm>
            <a:off x="4550850" y="1358550"/>
            <a:ext cx="4203600" cy="299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GB" sz="2000" u="none" cap="none" strike="noStrike">
                <a:solidFill>
                  <a:srgbClr val="000000"/>
                </a:solidFill>
                <a:highlight>
                  <a:srgbClr val="FFFFFF"/>
                </a:highlight>
                <a:latin typeface="Helvetica Neue"/>
                <a:ea typeface="Helvetica Neue"/>
                <a:cs typeface="Helvetica Neue"/>
                <a:sym typeface="Helvetica Neue"/>
              </a:rPr>
              <a:t>Es un modelo de color sustractivo</a:t>
            </a:r>
            <a:r>
              <a:rPr i="0" lang="en-GB" sz="2000" u="none" cap="none" strike="noStrike">
                <a:solidFill>
                  <a:srgbClr val="000000"/>
                </a:solidFill>
                <a:highlight>
                  <a:srgbClr val="FFFFFF"/>
                </a:highlight>
                <a:latin typeface="Didact Gothic"/>
                <a:ea typeface="Didact Gothic"/>
                <a:cs typeface="Didact Gothic"/>
                <a:sym typeface="Didact Gothic"/>
              </a:rPr>
              <a:t> y</a:t>
            </a:r>
            <a:r>
              <a:rPr i="0" lang="en-GB" sz="2000" u="none" cap="none" strike="noStrike">
                <a:solidFill>
                  <a:srgbClr val="000000"/>
                </a:solidFill>
                <a:highlight>
                  <a:srgbClr val="FFFFFF"/>
                </a:highlight>
                <a:latin typeface="Helvetica Neue Light"/>
                <a:ea typeface="Helvetica Neue Light"/>
                <a:cs typeface="Helvetica Neue Light"/>
                <a:sym typeface="Helvetica Neue Light"/>
              </a:rPr>
              <a:t>a que al mezclar los cuatro colores primarios en una superficie blanca, se genera el color negro. Se utiliza en la impresión a color.</a:t>
            </a:r>
            <a:endParaRPr i="0" sz="2000" u="none" cap="none" strike="noStrike">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rgbClr val="000000"/>
                </a:solidFill>
                <a:highlight>
                  <a:srgbClr val="FFFFFF"/>
                </a:highlight>
                <a:latin typeface="Helvetica Neue Light"/>
                <a:ea typeface="Helvetica Neue Light"/>
                <a:cs typeface="Helvetica Neue Light"/>
                <a:sym typeface="Helvetica Neue Light"/>
              </a:rPr>
              <a:t>Su nombre es el acrónimo inglés de los colores básicos: Cyan, Magenta, Amarillo y Negro.</a:t>
            </a:r>
            <a:endParaRPr i="0" sz="2000" u="none" cap="none" strike="noStrike">
              <a:solidFill>
                <a:srgbClr val="000000"/>
              </a:solidFill>
              <a:latin typeface="Helvetica Neue Light"/>
              <a:ea typeface="Helvetica Neue Light"/>
              <a:cs typeface="Helvetica Neue Light"/>
              <a:sym typeface="Helvetica Neue Light"/>
            </a:endParaRPr>
          </a:p>
        </p:txBody>
      </p:sp>
      <p:sp>
        <p:nvSpPr>
          <p:cNvPr id="355" name="Google Shape;355;p63"/>
          <p:cNvSpPr txBox="1"/>
          <p:nvPr/>
        </p:nvSpPr>
        <p:spPr>
          <a:xfrm>
            <a:off x="4550850" y="794850"/>
            <a:ext cx="1274400" cy="56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1" lang="en-GB" sz="3200" u="none" cap="none" strike="noStrike">
                <a:solidFill>
                  <a:srgbClr val="000000"/>
                </a:solidFill>
                <a:latin typeface="Anton"/>
                <a:ea typeface="Anton"/>
                <a:cs typeface="Anton"/>
                <a:sym typeface="Anton"/>
              </a:rPr>
              <a:t>CMYK</a:t>
            </a:r>
            <a:endParaRPr i="1" sz="3200" u="none" cap="none" strike="noStrike">
              <a:solidFill>
                <a:srgbClr val="000000"/>
              </a:solidFill>
              <a:latin typeface="Anton"/>
              <a:ea typeface="Anton"/>
              <a:cs typeface="Anton"/>
              <a:sym typeface="Anton"/>
            </a:endParaRPr>
          </a:p>
        </p:txBody>
      </p:sp>
      <p:sp>
        <p:nvSpPr>
          <p:cNvPr id="356" name="Google Shape;356;p63"/>
          <p:cNvSpPr/>
          <p:nvPr/>
        </p:nvSpPr>
        <p:spPr>
          <a:xfrm>
            <a:off x="1536967" y="3425848"/>
            <a:ext cx="1400100" cy="1400100"/>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57" name="Google Shape;357;p63"/>
          <p:cNvSpPr txBox="1"/>
          <p:nvPr/>
        </p:nvSpPr>
        <p:spPr>
          <a:xfrm>
            <a:off x="2028012" y="2848876"/>
            <a:ext cx="334500" cy="45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000000"/>
                </a:solidFill>
                <a:latin typeface="Lato"/>
                <a:ea typeface="Lato"/>
                <a:cs typeface="Lato"/>
                <a:sym typeface="Lato"/>
              </a:rPr>
              <a:t>+</a:t>
            </a:r>
            <a:endParaRPr b="1" i="0" sz="2400" u="none" cap="none" strike="noStrike">
              <a:solidFill>
                <a:srgbClr val="0000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1" name="Shape 361"/>
        <p:cNvGrpSpPr/>
        <p:nvPr/>
      </p:nvGrpSpPr>
      <p:grpSpPr>
        <a:xfrm>
          <a:off x="0" y="0"/>
          <a:ext cx="0" cy="0"/>
          <a:chOff x="0" y="0"/>
          <a:chExt cx="0" cy="0"/>
        </a:xfrm>
      </p:grpSpPr>
      <p:pic>
        <p:nvPicPr>
          <p:cNvPr id="362" name="Google Shape;362;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3" name="Google Shape;363;p64"/>
          <p:cNvSpPr txBox="1"/>
          <p:nvPr/>
        </p:nvSpPr>
        <p:spPr>
          <a:xfrm>
            <a:off x="4550850" y="1657562"/>
            <a:ext cx="4203600" cy="2481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GB" sz="2000" u="none" cap="none" strike="noStrike">
                <a:solidFill>
                  <a:srgbClr val="000000"/>
                </a:solidFill>
                <a:latin typeface="Didact Gothic"/>
                <a:ea typeface="Didact Gothic"/>
                <a:cs typeface="Didact Gothic"/>
                <a:sym typeface="Didact Gothic"/>
              </a:rPr>
              <a:t>Paletas</a:t>
            </a:r>
            <a:endParaRPr>
              <a:latin typeface="Didact Gothic"/>
              <a:ea typeface="Didact Gothic"/>
              <a:cs typeface="Didact Gothic"/>
              <a:sym typeface="Didact Gothic"/>
            </a:endParaRPr>
          </a:p>
          <a:p>
            <a:pPr indent="0" lvl="0" marL="0" marR="0" rtl="0" algn="l">
              <a:lnSpc>
                <a:spcPct val="115000"/>
              </a:lnSpc>
              <a:spcBef>
                <a:spcPts val="0"/>
              </a:spcBef>
              <a:spcAft>
                <a:spcPts val="0"/>
              </a:spcAft>
              <a:buNone/>
            </a:pPr>
            <a:r>
              <a:rPr b="1" i="0" lang="en-GB" sz="2000" u="none" cap="none" strike="noStrike">
                <a:solidFill>
                  <a:srgbClr val="000000"/>
                </a:solidFill>
                <a:latin typeface="Didact Gothic"/>
                <a:ea typeface="Didact Gothic"/>
                <a:cs typeface="Didact Gothic"/>
                <a:sym typeface="Didact Gothic"/>
              </a:rPr>
              <a:t>colourlovers.com</a:t>
            </a:r>
            <a:endParaRPr b="1" i="0" sz="20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rPr b="1" lang="en-GB" sz="2000">
                <a:latin typeface="Didact Gothic"/>
                <a:ea typeface="Didact Gothic"/>
                <a:cs typeface="Didact Gothic"/>
                <a:sym typeface="Didact Gothic"/>
              </a:rPr>
              <a:t>C</a:t>
            </a:r>
            <a:r>
              <a:rPr b="1" i="0" lang="en-GB" sz="2000" u="none" cap="none" strike="noStrike">
                <a:solidFill>
                  <a:srgbClr val="000000"/>
                </a:solidFill>
                <a:latin typeface="Didact Gothic"/>
                <a:ea typeface="Didact Gothic"/>
                <a:cs typeface="Didact Gothic"/>
                <a:sym typeface="Didact Gothic"/>
              </a:rPr>
              <a:t>olor.adobe.com</a:t>
            </a:r>
            <a:endParaRPr b="1" i="0" sz="20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rPr b="1" lang="en-GB" sz="2000">
                <a:latin typeface="Didact Gothic"/>
                <a:ea typeface="Didact Gothic"/>
                <a:cs typeface="Didact Gothic"/>
                <a:sym typeface="Didact Gothic"/>
              </a:rPr>
              <a:t>brandcolors.net/</a:t>
            </a:r>
            <a:endParaRPr b="1" sz="2000">
              <a:latin typeface="Didact Gothic"/>
              <a:ea typeface="Didact Gothic"/>
              <a:cs typeface="Didact Gothic"/>
              <a:sym typeface="Didact Gothic"/>
            </a:endParaRPr>
          </a:p>
          <a:p>
            <a:pPr indent="0" lvl="0" marL="0" marR="0" rtl="0" algn="l">
              <a:lnSpc>
                <a:spcPct val="115000"/>
              </a:lnSpc>
              <a:spcBef>
                <a:spcPts val="0"/>
              </a:spcBef>
              <a:spcAft>
                <a:spcPts val="0"/>
              </a:spcAft>
              <a:buNone/>
            </a:pPr>
            <a:r>
              <a:rPr b="1" lang="en-GB" sz="2000">
                <a:latin typeface="Didact Gothic"/>
                <a:ea typeface="Didact Gothic"/>
                <a:cs typeface="Didact Gothic"/>
                <a:sym typeface="Didact Gothic"/>
              </a:rPr>
              <a:t>colorsupplyyy.com/</a:t>
            </a:r>
            <a:endParaRPr b="1" sz="2000">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i="0" sz="2000" u="none" cap="none" strike="noStrike">
              <a:solidFill>
                <a:srgbClr val="000000"/>
              </a:solidFill>
              <a:latin typeface="Didact Gothic"/>
              <a:ea typeface="Didact Gothic"/>
              <a:cs typeface="Didact Gothic"/>
              <a:sym typeface="Didact Gothic"/>
            </a:endParaRPr>
          </a:p>
          <a:p>
            <a:pPr indent="0" lvl="0" marL="0" marR="0" rtl="0" algn="l">
              <a:lnSpc>
                <a:spcPct val="115000"/>
              </a:lnSpc>
              <a:spcBef>
                <a:spcPts val="0"/>
              </a:spcBef>
              <a:spcAft>
                <a:spcPts val="0"/>
              </a:spcAft>
              <a:buNone/>
            </a:pPr>
            <a:r>
              <a:t/>
            </a:r>
            <a:endParaRPr i="0" sz="2000" u="none" cap="none" strike="noStrike">
              <a:solidFill>
                <a:srgbClr val="000000"/>
              </a:solidFill>
              <a:latin typeface="Didact Gothic"/>
              <a:ea typeface="Didact Gothic"/>
              <a:cs typeface="Didact Gothic"/>
              <a:sym typeface="Didact Gothic"/>
            </a:endParaRPr>
          </a:p>
        </p:txBody>
      </p:sp>
      <p:pic>
        <p:nvPicPr>
          <p:cNvPr id="364" name="Google Shape;364;p64"/>
          <p:cNvPicPr preferRelativeResize="0"/>
          <p:nvPr/>
        </p:nvPicPr>
        <p:blipFill rotWithShape="1">
          <a:blip r:embed="rId4">
            <a:alphaModFix/>
          </a:blip>
          <a:srcRect b="0" l="0" r="0" t="0"/>
          <a:stretch/>
        </p:blipFill>
        <p:spPr>
          <a:xfrm>
            <a:off x="264050" y="548349"/>
            <a:ext cx="4073501" cy="4046800"/>
          </a:xfrm>
          <a:prstGeom prst="rect">
            <a:avLst/>
          </a:prstGeom>
          <a:noFill/>
          <a:ln>
            <a:noFill/>
          </a:ln>
        </p:spPr>
      </p:pic>
      <p:sp>
        <p:nvSpPr>
          <p:cNvPr id="365" name="Google Shape;365;p64"/>
          <p:cNvSpPr/>
          <p:nvPr/>
        </p:nvSpPr>
        <p:spPr>
          <a:xfrm>
            <a:off x="4679597" y="749672"/>
            <a:ext cx="706800" cy="706800"/>
          </a:xfrm>
          <a:prstGeom prst="rect">
            <a:avLst/>
          </a:prstGeom>
          <a:solidFill>
            <a:srgbClr val="FF9D34"/>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6" name="Google Shape;366;p64"/>
          <p:cNvSpPr/>
          <p:nvPr/>
        </p:nvSpPr>
        <p:spPr>
          <a:xfrm>
            <a:off x="5470780" y="749672"/>
            <a:ext cx="706800" cy="706800"/>
          </a:xfrm>
          <a:prstGeom prst="rect">
            <a:avLst/>
          </a:prstGeom>
          <a:solidFill>
            <a:srgbClr val="DAF00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7" name="Google Shape;367;p64"/>
          <p:cNvSpPr/>
          <p:nvPr/>
        </p:nvSpPr>
        <p:spPr>
          <a:xfrm>
            <a:off x="6261963" y="749672"/>
            <a:ext cx="706800" cy="706800"/>
          </a:xfrm>
          <a:prstGeom prst="rect">
            <a:avLst/>
          </a:prstGeom>
          <a:solidFill>
            <a:srgbClr val="00B0F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8" name="Google Shape;368;p64"/>
          <p:cNvSpPr/>
          <p:nvPr/>
        </p:nvSpPr>
        <p:spPr>
          <a:xfrm>
            <a:off x="7053146" y="749672"/>
            <a:ext cx="706800" cy="706800"/>
          </a:xfrm>
          <a:prstGeom prst="rect">
            <a:avLst/>
          </a:prstGeom>
          <a:solidFill>
            <a:srgbClr val="7030A0"/>
          </a:solidFill>
          <a:ln cap="flat" cmpd="sng" w="254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2" name="Shape 372"/>
        <p:cNvGrpSpPr/>
        <p:nvPr/>
      </p:nvGrpSpPr>
      <p:grpSpPr>
        <a:xfrm>
          <a:off x="0" y="0"/>
          <a:ext cx="0" cy="0"/>
          <a:chOff x="0" y="0"/>
          <a:chExt cx="0" cy="0"/>
        </a:xfrm>
      </p:grpSpPr>
      <p:pic>
        <p:nvPicPr>
          <p:cNvPr id="373" name="Google Shape;373;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4" name="Google Shape;374;p65"/>
          <p:cNvSpPr txBox="1"/>
          <p:nvPr/>
        </p:nvSpPr>
        <p:spPr>
          <a:xfrm>
            <a:off x="4487450" y="1925300"/>
            <a:ext cx="42036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rgbClr val="000000"/>
                </a:solidFill>
                <a:highlight>
                  <a:srgbClr val="FFFFFF"/>
                </a:highlight>
                <a:latin typeface="Didact Gothic"/>
                <a:ea typeface="Didact Gothic"/>
                <a:cs typeface="Didact Gothic"/>
                <a:sym typeface="Didact Gothic"/>
              </a:rPr>
              <a:t>Son el resultado de la </a:t>
            </a:r>
            <a:r>
              <a:rPr b="1" i="0" lang="en-GB" sz="2000" u="none" cap="none" strike="noStrike">
                <a:solidFill>
                  <a:srgbClr val="000000"/>
                </a:solidFill>
                <a:highlight>
                  <a:srgbClr val="FFFFFF"/>
                </a:highlight>
                <a:latin typeface="Didact Gothic"/>
                <a:ea typeface="Didact Gothic"/>
                <a:cs typeface="Didact Gothic"/>
                <a:sym typeface="Didact Gothic"/>
              </a:rPr>
              <a:t>mezcla de un color puro con negro, gris o blanco.</a:t>
            </a:r>
            <a:r>
              <a:rPr i="0" lang="en-GB" sz="2000" u="none" cap="none" strike="noStrike">
                <a:solidFill>
                  <a:srgbClr val="000000"/>
                </a:solidFill>
                <a:highlight>
                  <a:srgbClr val="FFFFFF"/>
                </a:highlight>
                <a:latin typeface="Didact Gothic"/>
                <a:ea typeface="Didact Gothic"/>
                <a:cs typeface="Didact Gothic"/>
                <a:sym typeface="Didact Gothic"/>
              </a:rPr>
              <a:t> Si en la rueda del color utilizamos esta gama tendremos como resultado un maquillaje muy suave y homogéneo.</a:t>
            </a:r>
            <a:endParaRPr b="1" i="0" sz="2000" u="none" cap="none" strike="noStrike">
              <a:solidFill>
                <a:srgbClr val="000000"/>
              </a:solidFill>
              <a:latin typeface="Didact Gothic"/>
              <a:ea typeface="Didact Gothic"/>
              <a:cs typeface="Didact Gothic"/>
              <a:sym typeface="Didact Gothic"/>
            </a:endParaRPr>
          </a:p>
        </p:txBody>
      </p:sp>
      <p:sp>
        <p:nvSpPr>
          <p:cNvPr id="375" name="Google Shape;375;p65"/>
          <p:cNvSpPr txBox="1"/>
          <p:nvPr/>
        </p:nvSpPr>
        <p:spPr>
          <a:xfrm>
            <a:off x="4487460" y="1107900"/>
            <a:ext cx="3908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GB" sz="2600" u="none" cap="none" strike="noStrike">
                <a:solidFill>
                  <a:srgbClr val="000000"/>
                </a:solidFill>
                <a:latin typeface="Anton"/>
                <a:ea typeface="Anton"/>
                <a:cs typeface="Anton"/>
                <a:sym typeface="Anton"/>
              </a:rPr>
              <a:t>Colores monocromáticos</a:t>
            </a:r>
            <a:endParaRPr sz="2600" u="none" cap="none" strike="noStrike">
              <a:solidFill>
                <a:srgbClr val="000000"/>
              </a:solidFill>
              <a:latin typeface="Anton"/>
              <a:ea typeface="Anton"/>
              <a:cs typeface="Anton"/>
              <a:sym typeface="Anton"/>
            </a:endParaRPr>
          </a:p>
        </p:txBody>
      </p:sp>
      <p:sp>
        <p:nvSpPr>
          <p:cNvPr id="376" name="Google Shape;376;p65"/>
          <p:cNvSpPr/>
          <p:nvPr/>
        </p:nvSpPr>
        <p:spPr>
          <a:xfrm>
            <a:off x="452925" y="3710275"/>
            <a:ext cx="542100" cy="542100"/>
          </a:xfrm>
          <a:prstGeom prst="rect">
            <a:avLst/>
          </a:prstGeom>
          <a:solidFill>
            <a:srgbClr val="274E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a:off x="986325" y="3710275"/>
            <a:ext cx="542100" cy="542100"/>
          </a:xfrm>
          <a:prstGeom prst="rect">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1519725" y="3710275"/>
            <a:ext cx="542100" cy="542100"/>
          </a:xfrm>
          <a:prstGeom prst="rect">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2053125" y="3710275"/>
            <a:ext cx="542100" cy="5421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5"/>
          <p:cNvSpPr/>
          <p:nvPr/>
        </p:nvSpPr>
        <p:spPr>
          <a:xfrm>
            <a:off x="2586525" y="3710275"/>
            <a:ext cx="542100" cy="542100"/>
          </a:xfrm>
          <a:prstGeom prst="rect">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5"/>
          <p:cNvSpPr/>
          <p:nvPr/>
        </p:nvSpPr>
        <p:spPr>
          <a:xfrm>
            <a:off x="3119925" y="3710275"/>
            <a:ext cx="542100" cy="542100"/>
          </a:xfrm>
          <a:prstGeom prst="rect">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5"/>
          <p:cNvPicPr preferRelativeResize="0"/>
          <p:nvPr/>
        </p:nvPicPr>
        <p:blipFill rotWithShape="1">
          <a:blip r:embed="rId4">
            <a:alphaModFix/>
          </a:blip>
          <a:srcRect b="49433" l="46634" r="26125" t="0"/>
          <a:stretch/>
        </p:blipFill>
        <p:spPr>
          <a:xfrm>
            <a:off x="2097625" y="891125"/>
            <a:ext cx="1109550" cy="204632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6" name="Shape 386"/>
        <p:cNvGrpSpPr/>
        <p:nvPr/>
      </p:nvGrpSpPr>
      <p:grpSpPr>
        <a:xfrm>
          <a:off x="0" y="0"/>
          <a:ext cx="0" cy="0"/>
          <a:chOff x="0" y="0"/>
          <a:chExt cx="0" cy="0"/>
        </a:xfrm>
      </p:grpSpPr>
      <p:pic>
        <p:nvPicPr>
          <p:cNvPr id="387" name="Google Shape;387;p66"/>
          <p:cNvPicPr preferRelativeResize="0"/>
          <p:nvPr/>
        </p:nvPicPr>
        <p:blipFill>
          <a:blip r:embed="rId3">
            <a:alphaModFix/>
          </a:blip>
          <a:stretch>
            <a:fillRect/>
          </a:stretch>
        </p:blipFill>
        <p:spPr>
          <a:xfrm>
            <a:off x="0" y="0"/>
            <a:ext cx="9143976" cy="5143500"/>
          </a:xfrm>
          <a:prstGeom prst="rect">
            <a:avLst/>
          </a:prstGeom>
          <a:noFill/>
          <a:ln>
            <a:noFill/>
          </a:ln>
        </p:spPr>
      </p:pic>
      <p:sp>
        <p:nvSpPr>
          <p:cNvPr id="388" name="Google Shape;388;p66"/>
          <p:cNvSpPr txBox="1"/>
          <p:nvPr/>
        </p:nvSpPr>
        <p:spPr>
          <a:xfrm>
            <a:off x="1035150" y="2077200"/>
            <a:ext cx="7073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highlight>
                  <a:srgbClr val="3DFFBC"/>
                </a:highlight>
                <a:latin typeface="Anton"/>
                <a:ea typeface="Anton"/>
                <a:cs typeface="Anton"/>
                <a:sym typeface="Anton"/>
              </a:rPr>
              <a:t>COMBINATORIA </a:t>
            </a:r>
            <a:endParaRPr i="1" sz="3600">
              <a:highlight>
                <a:srgbClr val="3DFFBC"/>
              </a:highlight>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2" name="Shape 392"/>
        <p:cNvGrpSpPr/>
        <p:nvPr/>
      </p:nvGrpSpPr>
      <p:grpSpPr>
        <a:xfrm>
          <a:off x="0" y="0"/>
          <a:ext cx="0" cy="0"/>
          <a:chOff x="0" y="0"/>
          <a:chExt cx="0" cy="0"/>
        </a:xfrm>
      </p:grpSpPr>
      <p:pic>
        <p:nvPicPr>
          <p:cNvPr id="393" name="Google Shape;393;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4" name="Google Shape;394;p67"/>
          <p:cNvSpPr txBox="1"/>
          <p:nvPr/>
        </p:nvSpPr>
        <p:spPr>
          <a:xfrm>
            <a:off x="4367100" y="1718650"/>
            <a:ext cx="4469700" cy="252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rgbClr val="000000"/>
                </a:solidFill>
                <a:highlight>
                  <a:srgbClr val="FFFFFF"/>
                </a:highlight>
                <a:latin typeface="Didact Gothic"/>
                <a:ea typeface="Didact Gothic"/>
                <a:cs typeface="Didact Gothic"/>
                <a:sym typeface="Didact Gothic"/>
              </a:rPr>
              <a:t>Es una representación visual de los colores primarios (rojo, amarillo y azul) y su combinación para crear todos los demás colores visibles. </a:t>
            </a:r>
            <a:r>
              <a:rPr b="1" i="0" lang="en-GB" sz="2000" u="none" cap="none" strike="noStrike">
                <a:solidFill>
                  <a:srgbClr val="000000"/>
                </a:solidFill>
                <a:highlight>
                  <a:srgbClr val="FFFFFF"/>
                </a:highlight>
                <a:latin typeface="Didact Gothic"/>
                <a:ea typeface="Didact Gothic"/>
                <a:cs typeface="Didact Gothic"/>
                <a:sym typeface="Didact Gothic"/>
              </a:rPr>
              <a:t>Ayuda a las personas a comprender las relaciones entre los colores</a:t>
            </a:r>
            <a:r>
              <a:rPr i="0" lang="en-GB" sz="2000" u="none" cap="none" strike="noStrike">
                <a:solidFill>
                  <a:srgbClr val="000000"/>
                </a:solidFill>
                <a:highlight>
                  <a:srgbClr val="FFFFFF"/>
                </a:highlight>
                <a:latin typeface="Didact Gothic"/>
                <a:ea typeface="Didact Gothic"/>
                <a:cs typeface="Didact Gothic"/>
                <a:sym typeface="Didact Gothic"/>
              </a:rPr>
              <a:t> para el arte y la planificación del diseño.</a:t>
            </a:r>
            <a:br>
              <a:rPr b="0" i="0" lang="en-GB" sz="2000" u="none" cap="none" strike="noStrike">
                <a:solidFill>
                  <a:srgbClr val="000000"/>
                </a:solidFill>
                <a:highlight>
                  <a:srgbClr val="FFFFFF"/>
                </a:highlight>
                <a:latin typeface="Lato Light"/>
                <a:ea typeface="Lato Light"/>
                <a:cs typeface="Lato Light"/>
                <a:sym typeface="Lato Light"/>
              </a:rPr>
            </a:br>
            <a:endParaRPr b="0" i="0" sz="2000" u="none" cap="none" strike="noStrike">
              <a:solidFill>
                <a:srgbClr val="000000"/>
              </a:solidFill>
              <a:latin typeface="Lato Light"/>
              <a:ea typeface="Lato Light"/>
              <a:cs typeface="Lato Light"/>
              <a:sym typeface="Lato Light"/>
            </a:endParaRPr>
          </a:p>
        </p:txBody>
      </p:sp>
      <p:sp>
        <p:nvSpPr>
          <p:cNvPr id="395" name="Google Shape;395;p67"/>
          <p:cNvSpPr txBox="1"/>
          <p:nvPr/>
        </p:nvSpPr>
        <p:spPr>
          <a:xfrm>
            <a:off x="4367100" y="901250"/>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en-GB" sz="2600" u="none" cap="none" strike="noStrike">
                <a:solidFill>
                  <a:srgbClr val="000000"/>
                </a:solidFill>
                <a:latin typeface="Anton"/>
                <a:ea typeface="Anton"/>
                <a:cs typeface="Anton"/>
                <a:sym typeface="Anton"/>
              </a:rPr>
              <a:t>Círculo Cromático</a:t>
            </a:r>
            <a:endParaRPr i="0" sz="2600" u="none" cap="none" strike="noStrike">
              <a:solidFill>
                <a:srgbClr val="000000"/>
              </a:solidFill>
              <a:latin typeface="Anton"/>
              <a:ea typeface="Anton"/>
              <a:cs typeface="Anton"/>
              <a:sym typeface="Anton"/>
            </a:endParaRPr>
          </a:p>
        </p:txBody>
      </p:sp>
      <p:pic>
        <p:nvPicPr>
          <p:cNvPr id="396" name="Google Shape;396;p67"/>
          <p:cNvPicPr preferRelativeResize="0"/>
          <p:nvPr/>
        </p:nvPicPr>
        <p:blipFill rotWithShape="1">
          <a:blip r:embed="rId4">
            <a:alphaModFix/>
          </a:blip>
          <a:srcRect b="0" l="0" r="0" t="0"/>
          <a:stretch/>
        </p:blipFill>
        <p:spPr>
          <a:xfrm>
            <a:off x="160550" y="548349"/>
            <a:ext cx="4073501" cy="4046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0" name="Shape 400"/>
        <p:cNvGrpSpPr/>
        <p:nvPr/>
      </p:nvGrpSpPr>
      <p:grpSpPr>
        <a:xfrm>
          <a:off x="0" y="0"/>
          <a:ext cx="0" cy="0"/>
          <a:chOff x="0" y="0"/>
          <a:chExt cx="0" cy="0"/>
        </a:xfrm>
      </p:grpSpPr>
      <p:pic>
        <p:nvPicPr>
          <p:cNvPr id="401" name="Google Shape;401;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2" name="Google Shape;402;p68"/>
          <p:cNvSpPr txBox="1"/>
          <p:nvPr/>
        </p:nvSpPr>
        <p:spPr>
          <a:xfrm>
            <a:off x="4550850" y="2143150"/>
            <a:ext cx="42036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rgbClr val="000000"/>
                </a:solidFill>
                <a:highlight>
                  <a:srgbClr val="FFFFFF"/>
                </a:highlight>
                <a:latin typeface="Didact Gothic"/>
                <a:ea typeface="Didact Gothic"/>
                <a:cs typeface="Didact Gothic"/>
                <a:sym typeface="Didact Gothic"/>
              </a:rPr>
              <a:t>En el círculo cromático son </a:t>
            </a:r>
            <a:r>
              <a:rPr b="1" i="0" lang="en-GB" sz="2000" u="none" cap="none" strike="noStrike">
                <a:solidFill>
                  <a:srgbClr val="000000"/>
                </a:solidFill>
                <a:highlight>
                  <a:srgbClr val="FFFFFF"/>
                </a:highlight>
                <a:latin typeface="Didact Gothic"/>
                <a:ea typeface="Didact Gothic"/>
                <a:cs typeface="Didact Gothic"/>
                <a:sym typeface="Didact Gothic"/>
              </a:rPr>
              <a:t>los colores que se encuentra opuestos</a:t>
            </a:r>
            <a:r>
              <a:rPr i="0" lang="en-GB" sz="2000" u="none" cap="none" strike="noStrike">
                <a:solidFill>
                  <a:srgbClr val="000000"/>
                </a:solidFill>
                <a:highlight>
                  <a:srgbClr val="FFFFFF"/>
                </a:highlight>
                <a:latin typeface="Didact Gothic"/>
                <a:ea typeface="Didact Gothic"/>
                <a:cs typeface="Didact Gothic"/>
                <a:sym typeface="Didact Gothic"/>
              </a:rPr>
              <a:t>, uno frente a otro. Con esta mezcla vamos a conseguir un </a:t>
            </a:r>
            <a:r>
              <a:rPr b="1" i="0" lang="en-GB" sz="2000" u="none" cap="none" strike="noStrike">
                <a:solidFill>
                  <a:srgbClr val="000000"/>
                </a:solidFill>
                <a:highlight>
                  <a:srgbClr val="FFFFFF"/>
                </a:highlight>
                <a:latin typeface="Didact Gothic"/>
                <a:ea typeface="Didact Gothic"/>
                <a:cs typeface="Didact Gothic"/>
                <a:sym typeface="Didact Gothic"/>
              </a:rPr>
              <a:t>contraste de color.</a:t>
            </a:r>
            <a:endParaRPr b="1" i="0" sz="2000" u="none" cap="none" strike="noStrike">
              <a:solidFill>
                <a:srgbClr val="000000"/>
              </a:solidFill>
              <a:latin typeface="Didact Gothic"/>
              <a:ea typeface="Didact Gothic"/>
              <a:cs typeface="Didact Gothic"/>
              <a:sym typeface="Didact Gothic"/>
            </a:endParaRPr>
          </a:p>
        </p:txBody>
      </p:sp>
      <p:sp>
        <p:nvSpPr>
          <p:cNvPr id="403" name="Google Shape;403;p68"/>
          <p:cNvSpPr txBox="1"/>
          <p:nvPr/>
        </p:nvSpPr>
        <p:spPr>
          <a:xfrm>
            <a:off x="4550850" y="1325750"/>
            <a:ext cx="38658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en-GB" sz="2600" u="none" cap="none" strike="noStrike">
                <a:solidFill>
                  <a:srgbClr val="000000"/>
                </a:solidFill>
                <a:latin typeface="Anton"/>
                <a:ea typeface="Anton"/>
                <a:cs typeface="Anton"/>
                <a:sym typeface="Anton"/>
              </a:rPr>
              <a:t>Colores complementarios</a:t>
            </a:r>
            <a:endParaRPr i="0" sz="2600" u="none" cap="none" strike="noStrike">
              <a:solidFill>
                <a:srgbClr val="000000"/>
              </a:solidFill>
              <a:latin typeface="Anton"/>
              <a:ea typeface="Anton"/>
              <a:cs typeface="Anton"/>
              <a:sym typeface="Anton"/>
            </a:endParaRPr>
          </a:p>
        </p:txBody>
      </p:sp>
      <p:pic>
        <p:nvPicPr>
          <p:cNvPr id="404" name="Google Shape;404;p68"/>
          <p:cNvPicPr preferRelativeResize="0"/>
          <p:nvPr/>
        </p:nvPicPr>
        <p:blipFill rotWithShape="1">
          <a:blip r:embed="rId4">
            <a:alphaModFix/>
          </a:blip>
          <a:srcRect b="0" l="0" r="0" t="0"/>
          <a:stretch/>
        </p:blipFill>
        <p:spPr>
          <a:xfrm>
            <a:off x="264050" y="548349"/>
            <a:ext cx="4073501" cy="4046800"/>
          </a:xfrm>
          <a:prstGeom prst="rect">
            <a:avLst/>
          </a:prstGeom>
          <a:noFill/>
          <a:ln>
            <a:noFill/>
          </a:ln>
        </p:spPr>
      </p:pic>
      <p:cxnSp>
        <p:nvCxnSpPr>
          <p:cNvPr id="405" name="Google Shape;405;p68"/>
          <p:cNvCxnSpPr/>
          <p:nvPr/>
        </p:nvCxnSpPr>
        <p:spPr>
          <a:xfrm flipH="1" rot="10800000">
            <a:off x="1931450" y="1012300"/>
            <a:ext cx="713700" cy="3139200"/>
          </a:xfrm>
          <a:prstGeom prst="straightConnector1">
            <a:avLst/>
          </a:prstGeom>
          <a:noFill/>
          <a:ln cap="flat" cmpd="sng" w="28575">
            <a:solidFill>
              <a:srgbClr val="FFFFFF"/>
            </a:solidFill>
            <a:prstDash val="solid"/>
            <a:round/>
            <a:headEnd len="med" w="med" type="stealth"/>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42"/>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PROYECTO FINAL</a:t>
            </a:r>
            <a:endParaRPr b="0" i="1" sz="3600" u="none" cap="none" strike="noStrike">
              <a:solidFill>
                <a:srgbClr val="121212"/>
              </a:solidFill>
              <a:latin typeface="Anton"/>
              <a:ea typeface="Anton"/>
              <a:cs typeface="Anton"/>
              <a:sym typeface="Anton"/>
            </a:endParaRPr>
          </a:p>
        </p:txBody>
      </p:sp>
      <p:sp>
        <p:nvSpPr>
          <p:cNvPr id="167" name="Google Shape;167;p42"/>
          <p:cNvSpPr txBox="1"/>
          <p:nvPr/>
        </p:nvSpPr>
        <p:spPr>
          <a:xfrm>
            <a:off x="1842300" y="1657100"/>
            <a:ext cx="545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18</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68" name="Google Shape;168;p4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9" name="Shape 409"/>
        <p:cNvGrpSpPr/>
        <p:nvPr/>
      </p:nvGrpSpPr>
      <p:grpSpPr>
        <a:xfrm>
          <a:off x="0" y="0"/>
          <a:ext cx="0" cy="0"/>
          <a:chOff x="0" y="0"/>
          <a:chExt cx="0" cy="0"/>
        </a:xfrm>
      </p:grpSpPr>
      <p:pic>
        <p:nvPicPr>
          <p:cNvPr id="410" name="Google Shape;410;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1" name="Google Shape;411;p69"/>
          <p:cNvSpPr txBox="1"/>
          <p:nvPr/>
        </p:nvSpPr>
        <p:spPr>
          <a:xfrm>
            <a:off x="4553500" y="2143150"/>
            <a:ext cx="42036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rgbClr val="000000"/>
                </a:solidFill>
                <a:highlight>
                  <a:srgbClr val="FFFFFF"/>
                </a:highlight>
                <a:latin typeface="Didact Gothic"/>
                <a:ea typeface="Didact Gothic"/>
                <a:cs typeface="Didact Gothic"/>
                <a:sym typeface="Didact Gothic"/>
              </a:rPr>
              <a:t>En el círculo cromático son </a:t>
            </a:r>
            <a:r>
              <a:rPr b="1" i="0" lang="en-GB" sz="2000" u="none" cap="none" strike="noStrike">
                <a:solidFill>
                  <a:srgbClr val="000000"/>
                </a:solidFill>
                <a:highlight>
                  <a:srgbClr val="FFFFFF"/>
                </a:highlight>
                <a:latin typeface="Didact Gothic"/>
                <a:ea typeface="Didact Gothic"/>
                <a:cs typeface="Didact Gothic"/>
                <a:sym typeface="Didact Gothic"/>
              </a:rPr>
              <a:t>los colores que se sitúan a los dos lados de un color.</a:t>
            </a:r>
            <a:r>
              <a:rPr i="0" lang="en-GB" sz="2000" u="none" cap="none" strike="noStrike">
                <a:solidFill>
                  <a:srgbClr val="000000"/>
                </a:solidFill>
                <a:highlight>
                  <a:srgbClr val="FFFFFF"/>
                </a:highlight>
                <a:latin typeface="Didact Gothic"/>
                <a:ea typeface="Didact Gothic"/>
                <a:cs typeface="Didact Gothic"/>
                <a:sym typeface="Didact Gothic"/>
              </a:rPr>
              <a:t> Con esto conseguiremos un</a:t>
            </a:r>
            <a:r>
              <a:rPr lang="en-GB" sz="2000">
                <a:highlight>
                  <a:srgbClr val="FFFFFF"/>
                </a:highlight>
                <a:latin typeface="Didact Gothic"/>
                <a:ea typeface="Didact Gothic"/>
                <a:cs typeface="Didact Gothic"/>
                <a:sym typeface="Didact Gothic"/>
              </a:rPr>
              <a:t>a combinación</a:t>
            </a:r>
            <a:r>
              <a:rPr i="0" lang="en-GB" sz="2000" u="none" cap="none" strike="noStrike">
                <a:solidFill>
                  <a:srgbClr val="000000"/>
                </a:solidFill>
                <a:highlight>
                  <a:srgbClr val="FFFFFF"/>
                </a:highlight>
                <a:latin typeface="Didact Gothic"/>
                <a:ea typeface="Didact Gothic"/>
                <a:cs typeface="Didact Gothic"/>
                <a:sym typeface="Didact Gothic"/>
              </a:rPr>
              <a:t> armónic</a:t>
            </a:r>
            <a:r>
              <a:rPr lang="en-GB" sz="2000">
                <a:highlight>
                  <a:srgbClr val="FFFFFF"/>
                </a:highlight>
                <a:latin typeface="Didact Gothic"/>
                <a:ea typeface="Didact Gothic"/>
                <a:cs typeface="Didact Gothic"/>
                <a:sym typeface="Didact Gothic"/>
              </a:rPr>
              <a:t>a</a:t>
            </a:r>
            <a:r>
              <a:rPr i="0" lang="en-GB" sz="2000" u="none" cap="none" strike="noStrike">
                <a:solidFill>
                  <a:srgbClr val="000000"/>
                </a:solidFill>
                <a:highlight>
                  <a:srgbClr val="FFFFFF"/>
                </a:highlight>
                <a:latin typeface="Didact Gothic"/>
                <a:ea typeface="Didact Gothic"/>
                <a:cs typeface="Didact Gothic"/>
                <a:sym typeface="Didact Gothic"/>
              </a:rPr>
              <a:t> y suave. </a:t>
            </a:r>
            <a:br>
              <a:rPr b="0" i="0" lang="en-GB" sz="2000" u="none" cap="none" strike="noStrike">
                <a:solidFill>
                  <a:srgbClr val="000000"/>
                </a:solidFill>
                <a:highlight>
                  <a:srgbClr val="FFFFFF"/>
                </a:highlight>
                <a:latin typeface="Lato Light"/>
                <a:ea typeface="Lato Light"/>
                <a:cs typeface="Lato Light"/>
                <a:sym typeface="Lato Light"/>
              </a:rPr>
            </a:br>
            <a:endParaRPr b="0" i="0" sz="2000" u="none" cap="none" strike="noStrike">
              <a:solidFill>
                <a:srgbClr val="000000"/>
              </a:solidFill>
              <a:latin typeface="Lato Light"/>
              <a:ea typeface="Lato Light"/>
              <a:cs typeface="Lato Light"/>
              <a:sym typeface="Lato Light"/>
            </a:endParaRPr>
          </a:p>
        </p:txBody>
      </p:sp>
      <p:sp>
        <p:nvSpPr>
          <p:cNvPr id="412" name="Google Shape;412;p69"/>
          <p:cNvSpPr txBox="1"/>
          <p:nvPr/>
        </p:nvSpPr>
        <p:spPr>
          <a:xfrm>
            <a:off x="4553500" y="1325750"/>
            <a:ext cx="43836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en-GB" sz="2600" u="none" cap="none" strike="noStrike">
                <a:solidFill>
                  <a:srgbClr val="000000"/>
                </a:solidFill>
                <a:latin typeface="Anton"/>
                <a:ea typeface="Anton"/>
                <a:cs typeface="Anton"/>
                <a:sym typeface="Anton"/>
              </a:rPr>
              <a:t>Colores </a:t>
            </a:r>
            <a:r>
              <a:rPr lang="en-GB" sz="2600">
                <a:latin typeface="Anton"/>
                <a:ea typeface="Anton"/>
                <a:cs typeface="Anton"/>
                <a:sym typeface="Anton"/>
              </a:rPr>
              <a:t>análogos</a:t>
            </a:r>
            <a:endParaRPr i="0" sz="2600" u="none" cap="none" strike="noStrike">
              <a:solidFill>
                <a:srgbClr val="000000"/>
              </a:solidFill>
              <a:latin typeface="Anton"/>
              <a:ea typeface="Anton"/>
              <a:cs typeface="Anton"/>
              <a:sym typeface="Anton"/>
            </a:endParaRPr>
          </a:p>
        </p:txBody>
      </p:sp>
      <p:pic>
        <p:nvPicPr>
          <p:cNvPr id="413" name="Google Shape;413;p69"/>
          <p:cNvPicPr preferRelativeResize="0"/>
          <p:nvPr/>
        </p:nvPicPr>
        <p:blipFill rotWithShape="1">
          <a:blip r:embed="rId4">
            <a:alphaModFix/>
          </a:blip>
          <a:srcRect b="0" l="0" r="0" t="0"/>
          <a:stretch/>
        </p:blipFill>
        <p:spPr>
          <a:xfrm>
            <a:off x="264050" y="548349"/>
            <a:ext cx="4073501" cy="4046800"/>
          </a:xfrm>
          <a:prstGeom prst="rect">
            <a:avLst/>
          </a:prstGeom>
          <a:noFill/>
          <a:ln>
            <a:noFill/>
          </a:ln>
        </p:spPr>
      </p:pic>
      <p:cxnSp>
        <p:nvCxnSpPr>
          <p:cNvPr id="414" name="Google Shape;414;p69"/>
          <p:cNvCxnSpPr/>
          <p:nvPr/>
        </p:nvCxnSpPr>
        <p:spPr>
          <a:xfrm rot="10800000">
            <a:off x="1750700" y="1063675"/>
            <a:ext cx="533400" cy="1513800"/>
          </a:xfrm>
          <a:prstGeom prst="straightConnector1">
            <a:avLst/>
          </a:prstGeom>
          <a:noFill/>
          <a:ln cap="flat" cmpd="sng" w="28575">
            <a:solidFill>
              <a:srgbClr val="FFFFFF"/>
            </a:solidFill>
            <a:prstDash val="solid"/>
            <a:round/>
            <a:headEnd len="sm" w="sm" type="none"/>
            <a:tailEnd len="med" w="med" type="triangle"/>
          </a:ln>
        </p:spPr>
      </p:cxnSp>
      <p:cxnSp>
        <p:nvCxnSpPr>
          <p:cNvPr id="415" name="Google Shape;415;p69"/>
          <p:cNvCxnSpPr/>
          <p:nvPr/>
        </p:nvCxnSpPr>
        <p:spPr>
          <a:xfrm flipH="1" rot="10800000">
            <a:off x="2292700" y="1459400"/>
            <a:ext cx="1143900" cy="1143900"/>
          </a:xfrm>
          <a:prstGeom prst="straightConnector1">
            <a:avLst/>
          </a:prstGeom>
          <a:noFill/>
          <a:ln cap="flat" cmpd="sng" w="28575">
            <a:solidFill>
              <a:srgbClr val="FFFFFF"/>
            </a:solidFill>
            <a:prstDash val="solid"/>
            <a:round/>
            <a:headEnd len="sm" w="sm"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9" name="Shape 419"/>
        <p:cNvGrpSpPr/>
        <p:nvPr/>
      </p:nvGrpSpPr>
      <p:grpSpPr>
        <a:xfrm>
          <a:off x="0" y="0"/>
          <a:ext cx="0" cy="0"/>
          <a:chOff x="0" y="0"/>
          <a:chExt cx="0" cy="0"/>
        </a:xfrm>
      </p:grpSpPr>
      <p:pic>
        <p:nvPicPr>
          <p:cNvPr id="420" name="Google Shape;420;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1" name="Google Shape;421;p70"/>
          <p:cNvSpPr txBox="1"/>
          <p:nvPr/>
        </p:nvSpPr>
        <p:spPr>
          <a:xfrm>
            <a:off x="4553500" y="2143150"/>
            <a:ext cx="42036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rgbClr val="000000"/>
                </a:solidFill>
                <a:highlight>
                  <a:srgbClr val="FFFFFF"/>
                </a:highlight>
                <a:latin typeface="Didact Gothic"/>
                <a:ea typeface="Didact Gothic"/>
                <a:cs typeface="Didact Gothic"/>
                <a:sym typeface="Didact Gothic"/>
              </a:rPr>
              <a:t>En el círculo cromático son </a:t>
            </a:r>
            <a:r>
              <a:rPr b="1" i="0" lang="en-GB" sz="2000" u="none" cap="none" strike="noStrike">
                <a:solidFill>
                  <a:srgbClr val="000000"/>
                </a:solidFill>
                <a:highlight>
                  <a:srgbClr val="FFFFFF"/>
                </a:highlight>
                <a:latin typeface="Didact Gothic"/>
                <a:ea typeface="Didact Gothic"/>
                <a:cs typeface="Didact Gothic"/>
                <a:sym typeface="Didact Gothic"/>
              </a:rPr>
              <a:t>los colores   análogos (situados a los lados de un color) del complementario (color opuesto).</a:t>
            </a:r>
            <a:endParaRPr b="1" i="0" sz="2000" u="none" cap="none" strike="noStrike">
              <a:solidFill>
                <a:srgbClr val="000000"/>
              </a:solidFill>
              <a:latin typeface="Didact Gothic"/>
              <a:ea typeface="Didact Gothic"/>
              <a:cs typeface="Didact Gothic"/>
              <a:sym typeface="Didact Gothic"/>
            </a:endParaRPr>
          </a:p>
        </p:txBody>
      </p:sp>
      <p:sp>
        <p:nvSpPr>
          <p:cNvPr id="422" name="Google Shape;422;p70"/>
          <p:cNvSpPr txBox="1"/>
          <p:nvPr/>
        </p:nvSpPr>
        <p:spPr>
          <a:xfrm>
            <a:off x="4553500" y="1325750"/>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en-GB" sz="2600" u="none" cap="none" strike="noStrike">
                <a:solidFill>
                  <a:srgbClr val="000000"/>
                </a:solidFill>
                <a:latin typeface="Anton"/>
                <a:ea typeface="Anton"/>
                <a:cs typeface="Anton"/>
                <a:sym typeface="Anton"/>
              </a:rPr>
              <a:t>Colores complementarios análogos</a:t>
            </a:r>
            <a:endParaRPr i="0" sz="2600" u="none" cap="none" strike="noStrike">
              <a:solidFill>
                <a:srgbClr val="000000"/>
              </a:solidFill>
              <a:latin typeface="Anton"/>
              <a:ea typeface="Anton"/>
              <a:cs typeface="Anton"/>
              <a:sym typeface="Anton"/>
            </a:endParaRPr>
          </a:p>
        </p:txBody>
      </p:sp>
      <p:pic>
        <p:nvPicPr>
          <p:cNvPr id="423" name="Google Shape;423;p70"/>
          <p:cNvPicPr preferRelativeResize="0"/>
          <p:nvPr/>
        </p:nvPicPr>
        <p:blipFill rotWithShape="1">
          <a:blip r:embed="rId4">
            <a:alphaModFix/>
          </a:blip>
          <a:srcRect b="0" l="0" r="0" t="0"/>
          <a:stretch/>
        </p:blipFill>
        <p:spPr>
          <a:xfrm>
            <a:off x="264050" y="548349"/>
            <a:ext cx="4073501" cy="4046800"/>
          </a:xfrm>
          <a:prstGeom prst="rect">
            <a:avLst/>
          </a:prstGeom>
          <a:noFill/>
          <a:ln>
            <a:noFill/>
          </a:ln>
        </p:spPr>
      </p:pic>
      <p:cxnSp>
        <p:nvCxnSpPr>
          <p:cNvPr id="424" name="Google Shape;424;p70"/>
          <p:cNvCxnSpPr/>
          <p:nvPr/>
        </p:nvCxnSpPr>
        <p:spPr>
          <a:xfrm flipH="1" rot="10800000">
            <a:off x="2284100" y="1012475"/>
            <a:ext cx="360900" cy="1582200"/>
          </a:xfrm>
          <a:prstGeom prst="straightConnector1">
            <a:avLst/>
          </a:prstGeom>
          <a:noFill/>
          <a:ln cap="flat" cmpd="sng" w="28575">
            <a:solidFill>
              <a:srgbClr val="FFFFFF"/>
            </a:solidFill>
            <a:prstDash val="dash"/>
            <a:round/>
            <a:headEnd len="sm" w="sm" type="none"/>
            <a:tailEnd len="med" w="med" type="triangle"/>
          </a:ln>
        </p:spPr>
      </p:cxnSp>
      <p:cxnSp>
        <p:nvCxnSpPr>
          <p:cNvPr id="425" name="Google Shape;425;p70"/>
          <p:cNvCxnSpPr/>
          <p:nvPr/>
        </p:nvCxnSpPr>
        <p:spPr>
          <a:xfrm flipH="1">
            <a:off x="1166000" y="2577475"/>
            <a:ext cx="1118100" cy="1143900"/>
          </a:xfrm>
          <a:prstGeom prst="straightConnector1">
            <a:avLst/>
          </a:prstGeom>
          <a:noFill/>
          <a:ln cap="flat" cmpd="sng" w="28575">
            <a:solidFill>
              <a:srgbClr val="FFFFFF"/>
            </a:solidFill>
            <a:prstDash val="solid"/>
            <a:round/>
            <a:headEnd len="sm" w="sm" type="none"/>
            <a:tailEnd len="med" w="med" type="triangle"/>
          </a:ln>
        </p:spPr>
      </p:cxnSp>
      <p:cxnSp>
        <p:nvCxnSpPr>
          <p:cNvPr id="426" name="Google Shape;426;p70"/>
          <p:cNvCxnSpPr/>
          <p:nvPr/>
        </p:nvCxnSpPr>
        <p:spPr>
          <a:xfrm>
            <a:off x="2292700" y="2603300"/>
            <a:ext cx="490200" cy="1539600"/>
          </a:xfrm>
          <a:prstGeom prst="straightConnector1">
            <a:avLst/>
          </a:prstGeom>
          <a:noFill/>
          <a:ln cap="flat" cmpd="sng" w="28575">
            <a:solidFill>
              <a:srgbClr val="FFFFFF"/>
            </a:solidFill>
            <a:prstDash val="solid"/>
            <a:round/>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0" name="Shape 430"/>
        <p:cNvGrpSpPr/>
        <p:nvPr/>
      </p:nvGrpSpPr>
      <p:grpSpPr>
        <a:xfrm>
          <a:off x="0" y="0"/>
          <a:ext cx="0" cy="0"/>
          <a:chOff x="0" y="0"/>
          <a:chExt cx="0" cy="0"/>
        </a:xfrm>
      </p:grpSpPr>
      <p:pic>
        <p:nvPicPr>
          <p:cNvPr id="431" name="Google Shape;431;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2" name="Google Shape;432;p71"/>
          <p:cNvSpPr txBox="1"/>
          <p:nvPr/>
        </p:nvSpPr>
        <p:spPr>
          <a:xfrm>
            <a:off x="4553550" y="1520200"/>
            <a:ext cx="4200900" cy="292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rgbClr val="000000"/>
                </a:solidFill>
                <a:highlight>
                  <a:srgbClr val="FFFFFF"/>
                </a:highlight>
                <a:latin typeface="Didact Gothic"/>
                <a:ea typeface="Didact Gothic"/>
                <a:cs typeface="Didact Gothic"/>
                <a:sym typeface="Didact Gothic"/>
              </a:rPr>
              <a:t>Si trazamos un triángulo equi</a:t>
            </a:r>
            <a:r>
              <a:rPr lang="en-GB" sz="2000">
                <a:highlight>
                  <a:srgbClr val="FFFFFF"/>
                </a:highlight>
                <a:latin typeface="Didact Gothic"/>
                <a:ea typeface="Didact Gothic"/>
                <a:cs typeface="Didact Gothic"/>
                <a:sym typeface="Didact Gothic"/>
              </a:rPr>
              <a:t>l</a:t>
            </a:r>
            <a:r>
              <a:rPr i="0" lang="en-GB" sz="2000" u="none" cap="none" strike="noStrike">
                <a:solidFill>
                  <a:srgbClr val="000000"/>
                </a:solidFill>
                <a:highlight>
                  <a:srgbClr val="FFFFFF"/>
                </a:highlight>
                <a:latin typeface="Didact Gothic"/>
                <a:ea typeface="Didact Gothic"/>
                <a:cs typeface="Didact Gothic"/>
                <a:sym typeface="Didact Gothic"/>
              </a:rPr>
              <a:t>átero en el círculo cromático, son </a:t>
            </a:r>
            <a:r>
              <a:rPr b="1" i="0" lang="en-GB" sz="2000" u="none" cap="none" strike="noStrike">
                <a:solidFill>
                  <a:srgbClr val="000000"/>
                </a:solidFill>
                <a:highlight>
                  <a:srgbClr val="FFFFFF"/>
                </a:highlight>
                <a:latin typeface="Didact Gothic"/>
                <a:ea typeface="Didact Gothic"/>
                <a:cs typeface="Didact Gothic"/>
                <a:sym typeface="Didact Gothic"/>
              </a:rPr>
              <a:t>colores que quedan dentro de él. </a:t>
            </a:r>
            <a:r>
              <a:rPr i="0" lang="en-GB" sz="2000" u="none" cap="none" strike="noStrike">
                <a:solidFill>
                  <a:srgbClr val="000000"/>
                </a:solidFill>
                <a:highlight>
                  <a:srgbClr val="FFFFFF"/>
                </a:highlight>
                <a:latin typeface="Didact Gothic"/>
                <a:ea typeface="Didact Gothic"/>
                <a:cs typeface="Didact Gothic"/>
                <a:sym typeface="Didact Gothic"/>
              </a:rPr>
              <a:t>Con ellos se conseguirá </a:t>
            </a:r>
            <a:r>
              <a:rPr lang="en-GB" sz="2000">
                <a:highlight>
                  <a:srgbClr val="FFFFFF"/>
                </a:highlight>
                <a:latin typeface="Didact Gothic"/>
                <a:ea typeface="Didact Gothic"/>
                <a:cs typeface="Didact Gothic"/>
                <a:sym typeface="Didact Gothic"/>
              </a:rPr>
              <a:t>una combinación</a:t>
            </a:r>
            <a:r>
              <a:rPr i="0" lang="en-GB" sz="2000" u="none" cap="none" strike="noStrike">
                <a:solidFill>
                  <a:srgbClr val="000000"/>
                </a:solidFill>
                <a:highlight>
                  <a:srgbClr val="FFFFFF"/>
                </a:highlight>
                <a:latin typeface="Didact Gothic"/>
                <a:ea typeface="Didact Gothic"/>
                <a:cs typeface="Didact Gothic"/>
                <a:sym typeface="Didact Gothic"/>
              </a:rPr>
              <a:t> muy equilibrad</a:t>
            </a:r>
            <a:r>
              <a:rPr lang="en-GB" sz="2000">
                <a:highlight>
                  <a:srgbClr val="FFFFFF"/>
                </a:highlight>
                <a:latin typeface="Didact Gothic"/>
                <a:ea typeface="Didact Gothic"/>
                <a:cs typeface="Didact Gothic"/>
                <a:sym typeface="Didact Gothic"/>
              </a:rPr>
              <a:t>a</a:t>
            </a:r>
            <a:r>
              <a:rPr i="0" lang="en-GB" sz="2000" u="none" cap="none" strike="noStrike">
                <a:solidFill>
                  <a:srgbClr val="000000"/>
                </a:solidFill>
                <a:highlight>
                  <a:srgbClr val="FFFFFF"/>
                </a:highlight>
                <a:latin typeface="Didact Gothic"/>
                <a:ea typeface="Didact Gothic"/>
                <a:cs typeface="Didact Gothic"/>
                <a:sym typeface="Didact Gothic"/>
              </a:rPr>
              <a:t> pero llamativ</a:t>
            </a:r>
            <a:r>
              <a:rPr lang="en-GB" sz="2000">
                <a:highlight>
                  <a:srgbClr val="FFFFFF"/>
                </a:highlight>
                <a:latin typeface="Didact Gothic"/>
                <a:ea typeface="Didact Gothic"/>
                <a:cs typeface="Didact Gothic"/>
                <a:sym typeface="Didact Gothic"/>
              </a:rPr>
              <a:t>a</a:t>
            </a:r>
            <a:r>
              <a:rPr i="0" lang="en-GB" sz="2000" u="none" cap="none" strike="noStrike">
                <a:solidFill>
                  <a:srgbClr val="000000"/>
                </a:solidFill>
                <a:highlight>
                  <a:srgbClr val="FFFFFF"/>
                </a:highlight>
                <a:latin typeface="Didact Gothic"/>
                <a:ea typeface="Didact Gothic"/>
                <a:cs typeface="Didact Gothic"/>
                <a:sym typeface="Didact Gothic"/>
              </a:rPr>
              <a:t>.</a:t>
            </a:r>
            <a:endParaRPr i="0" sz="2000" u="none" cap="none" strike="noStrike">
              <a:solidFill>
                <a:srgbClr val="000000"/>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2000"/>
              <a:buFont typeface="Arial"/>
              <a:buNone/>
            </a:pPr>
            <a:r>
              <a:rPr b="1" i="0" lang="en-GB" sz="2000" u="none" cap="none" strike="noStrike">
                <a:solidFill>
                  <a:srgbClr val="000000"/>
                </a:solidFill>
                <a:highlight>
                  <a:srgbClr val="FFFFFF"/>
                </a:highlight>
                <a:latin typeface="Didact Gothic"/>
                <a:ea typeface="Didact Gothic"/>
                <a:cs typeface="Didact Gothic"/>
                <a:sym typeface="Didact Gothic"/>
              </a:rPr>
              <a:t>Para dar más de armonía podemos combinarlos con sus tonos monocromáticos. </a:t>
            </a:r>
            <a:br>
              <a:rPr b="1" i="0" lang="en-GB" sz="2000" u="none" cap="none" strike="noStrike">
                <a:solidFill>
                  <a:srgbClr val="000000"/>
                </a:solidFill>
                <a:highlight>
                  <a:srgbClr val="FFFFFF"/>
                </a:highlight>
                <a:latin typeface="Didact Gothic"/>
                <a:ea typeface="Didact Gothic"/>
                <a:cs typeface="Didact Gothic"/>
                <a:sym typeface="Didact Gothic"/>
              </a:rPr>
            </a:br>
            <a:br>
              <a:rPr i="0" lang="en-GB" sz="2000" u="none" cap="none" strike="noStrike">
                <a:solidFill>
                  <a:srgbClr val="000000"/>
                </a:solidFill>
                <a:highlight>
                  <a:srgbClr val="FFFFFF"/>
                </a:highlight>
                <a:latin typeface="Didact Gothic"/>
                <a:ea typeface="Didact Gothic"/>
                <a:cs typeface="Didact Gothic"/>
                <a:sym typeface="Didact Gothic"/>
              </a:rPr>
            </a:br>
            <a:endParaRPr i="0" sz="2000" u="none" cap="none" strike="noStrike">
              <a:solidFill>
                <a:srgbClr val="000000"/>
              </a:solidFill>
              <a:latin typeface="Didact Gothic"/>
              <a:ea typeface="Didact Gothic"/>
              <a:cs typeface="Didact Gothic"/>
              <a:sym typeface="Didact Gothic"/>
            </a:endParaRPr>
          </a:p>
        </p:txBody>
      </p:sp>
      <p:sp>
        <p:nvSpPr>
          <p:cNvPr id="433" name="Google Shape;433;p71"/>
          <p:cNvSpPr txBox="1"/>
          <p:nvPr/>
        </p:nvSpPr>
        <p:spPr>
          <a:xfrm>
            <a:off x="4553550" y="702800"/>
            <a:ext cx="39693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0" lang="en-GB" sz="2600" u="none" cap="none" strike="noStrike">
                <a:solidFill>
                  <a:srgbClr val="000000"/>
                </a:solidFill>
                <a:latin typeface="Anton"/>
                <a:ea typeface="Anton"/>
                <a:cs typeface="Anton"/>
                <a:sym typeface="Anton"/>
              </a:rPr>
              <a:t>Colores complementarios</a:t>
            </a:r>
            <a:endParaRPr i="0" sz="2600" u="none" cap="none" strike="noStrike">
              <a:solidFill>
                <a:srgbClr val="000000"/>
              </a:solidFill>
              <a:latin typeface="Anton"/>
              <a:ea typeface="Anton"/>
              <a:cs typeface="Anton"/>
              <a:sym typeface="Anton"/>
            </a:endParaRPr>
          </a:p>
        </p:txBody>
      </p:sp>
      <p:pic>
        <p:nvPicPr>
          <p:cNvPr id="434" name="Google Shape;434;p71"/>
          <p:cNvPicPr preferRelativeResize="0"/>
          <p:nvPr/>
        </p:nvPicPr>
        <p:blipFill rotWithShape="1">
          <a:blip r:embed="rId4">
            <a:alphaModFix/>
          </a:blip>
          <a:srcRect b="0" l="0" r="0" t="0"/>
          <a:stretch/>
        </p:blipFill>
        <p:spPr>
          <a:xfrm>
            <a:off x="264050" y="548349"/>
            <a:ext cx="4073501" cy="4046800"/>
          </a:xfrm>
          <a:prstGeom prst="rect">
            <a:avLst/>
          </a:prstGeom>
          <a:noFill/>
          <a:ln>
            <a:noFill/>
          </a:ln>
        </p:spPr>
      </p:pic>
      <p:sp>
        <p:nvSpPr>
          <p:cNvPr id="435" name="Google Shape;435;p71"/>
          <p:cNvSpPr/>
          <p:nvPr/>
        </p:nvSpPr>
        <p:spPr>
          <a:xfrm rot="858570">
            <a:off x="1313382" y="1389354"/>
            <a:ext cx="2090147" cy="1807759"/>
          </a:xfrm>
          <a:prstGeom prst="triangle">
            <a:avLst>
              <a:gd fmla="val 50000" name="adj"/>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9" name="Shape 439"/>
        <p:cNvGrpSpPr/>
        <p:nvPr/>
      </p:nvGrpSpPr>
      <p:grpSpPr>
        <a:xfrm>
          <a:off x="0" y="0"/>
          <a:ext cx="0" cy="0"/>
          <a:chOff x="0" y="0"/>
          <a:chExt cx="0" cy="0"/>
        </a:xfrm>
      </p:grpSpPr>
      <p:pic>
        <p:nvPicPr>
          <p:cNvPr id="440" name="Google Shape;440;p72"/>
          <p:cNvPicPr preferRelativeResize="0"/>
          <p:nvPr/>
        </p:nvPicPr>
        <p:blipFill rotWithShape="1">
          <a:blip r:embed="rId3">
            <a:alphaModFix/>
          </a:blip>
          <a:srcRect b="0" l="0" r="0" t="0"/>
          <a:stretch/>
        </p:blipFill>
        <p:spPr>
          <a:xfrm>
            <a:off x="38100" y="0"/>
            <a:ext cx="9045061" cy="5143500"/>
          </a:xfrm>
          <a:prstGeom prst="rect">
            <a:avLst/>
          </a:prstGeom>
          <a:noFill/>
          <a:ln>
            <a:noFill/>
          </a:ln>
        </p:spPr>
      </p:pic>
      <p:pic>
        <p:nvPicPr>
          <p:cNvPr id="441" name="Google Shape;441;p72"/>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p:nvPr/>
        </p:nvSpPr>
        <p:spPr>
          <a:xfrm>
            <a:off x="1359688" y="402963"/>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3"/>
          <p:cNvSpPr txBox="1"/>
          <p:nvPr/>
        </p:nvSpPr>
        <p:spPr>
          <a:xfrm>
            <a:off x="2715550" y="161300"/>
            <a:ext cx="47769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LINKS ÚTILES PALETA</a:t>
            </a:r>
            <a:endParaRPr i="1" sz="4000">
              <a:latin typeface="Anton"/>
              <a:ea typeface="Anton"/>
              <a:cs typeface="Anton"/>
              <a:sym typeface="Anton"/>
            </a:endParaRPr>
          </a:p>
        </p:txBody>
      </p:sp>
      <p:pic>
        <p:nvPicPr>
          <p:cNvPr id="448" name="Google Shape;448;p73"/>
          <p:cNvPicPr preferRelativeResize="0"/>
          <p:nvPr/>
        </p:nvPicPr>
        <p:blipFill>
          <a:blip r:embed="rId3">
            <a:alphaModFix/>
          </a:blip>
          <a:stretch>
            <a:fillRect/>
          </a:stretch>
        </p:blipFill>
        <p:spPr>
          <a:xfrm>
            <a:off x="1622397" y="665652"/>
            <a:ext cx="545131" cy="545131"/>
          </a:xfrm>
          <a:prstGeom prst="rect">
            <a:avLst/>
          </a:prstGeom>
          <a:noFill/>
          <a:ln>
            <a:noFill/>
          </a:ln>
        </p:spPr>
      </p:pic>
      <p:pic>
        <p:nvPicPr>
          <p:cNvPr id="449" name="Google Shape;449;p7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50" name="Google Shape;450;p73"/>
          <p:cNvSpPr txBox="1"/>
          <p:nvPr/>
        </p:nvSpPr>
        <p:spPr>
          <a:xfrm>
            <a:off x="2219650" y="824400"/>
            <a:ext cx="5768700" cy="2867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DFFBC"/>
              </a:buClr>
              <a:buSzPts val="1400"/>
              <a:buFont typeface="Didact Gothic"/>
              <a:buChar char="●"/>
            </a:pPr>
            <a:r>
              <a:rPr i="0" lang="en-GB" sz="1400" u="none" cap="none" strike="noStrike">
                <a:solidFill>
                  <a:srgbClr val="000000"/>
                </a:solidFill>
                <a:latin typeface="Didact Gothic"/>
                <a:ea typeface="Didact Gothic"/>
                <a:cs typeface="Didact Gothic"/>
                <a:sym typeface="Didact Gothic"/>
              </a:rPr>
              <a:t>Herramienta de Adobe para crear Paletas de Color</a:t>
            </a:r>
            <a:endParaRPr i="0" sz="1400" u="none" cap="none" strike="noStrike">
              <a:solidFill>
                <a:srgbClr val="000000"/>
              </a:solidFill>
              <a:latin typeface="Didact Gothic"/>
              <a:ea typeface="Didact Gothic"/>
              <a:cs typeface="Didact Gothic"/>
              <a:sym typeface="Didact Gothic"/>
            </a:endParaRPr>
          </a:p>
          <a:p>
            <a:pPr indent="0" lvl="0" marL="457200" marR="0" rtl="0" algn="l">
              <a:lnSpc>
                <a:spcPct val="100000"/>
              </a:lnSpc>
              <a:spcBef>
                <a:spcPts val="0"/>
              </a:spcBef>
              <a:spcAft>
                <a:spcPts val="0"/>
              </a:spcAft>
              <a:buNone/>
            </a:pPr>
            <a:r>
              <a:rPr i="0" lang="en-GB" sz="1400" u="sng" cap="none" strike="noStrike">
                <a:solidFill>
                  <a:srgbClr val="0097A7"/>
                </a:solidFill>
                <a:latin typeface="Didact Gothic"/>
                <a:ea typeface="Didact Gothic"/>
                <a:cs typeface="Didact Gothic"/>
                <a:sym typeface="Didact Gothic"/>
                <a:hlinkClick r:id="rId5">
                  <a:extLst>
                    <a:ext uri="{A12FA001-AC4F-418D-AE19-62706E023703}">
                      <ahyp:hlinkClr val="tx"/>
                    </a:ext>
                  </a:extLst>
                </a:hlinkClick>
              </a:rPr>
              <a:t>https://color.adobe.com/create/color-wheel/</a:t>
            </a:r>
            <a:endParaRPr i="0" sz="1400" u="none" cap="none" strike="noStrike">
              <a:solidFill>
                <a:srgbClr val="000000"/>
              </a:solidFill>
              <a:latin typeface="Didact Gothic"/>
              <a:ea typeface="Didact Gothic"/>
              <a:cs typeface="Didact Gothic"/>
              <a:sym typeface="Didact Gothic"/>
            </a:endParaRPr>
          </a:p>
          <a:p>
            <a:pPr indent="0" lvl="0" marL="457200" marR="0" rtl="0" algn="l">
              <a:lnSpc>
                <a:spcPct val="100000"/>
              </a:lnSpc>
              <a:spcBef>
                <a:spcPts val="0"/>
              </a:spcBef>
              <a:spcAft>
                <a:spcPts val="0"/>
              </a:spcAft>
              <a:buNone/>
            </a:pPr>
            <a:r>
              <a:t/>
            </a:r>
            <a:endParaRPr i="0" sz="1400" u="none" cap="none" strike="noStrike">
              <a:solidFill>
                <a:srgbClr val="000000"/>
              </a:solidFill>
              <a:latin typeface="Didact Gothic"/>
              <a:ea typeface="Didact Gothic"/>
              <a:cs typeface="Didact Gothic"/>
              <a:sym typeface="Didact Gothic"/>
            </a:endParaRPr>
          </a:p>
          <a:p>
            <a:pPr indent="-317500" lvl="0" marL="457200" marR="0" rtl="0" algn="l">
              <a:lnSpc>
                <a:spcPct val="100000"/>
              </a:lnSpc>
              <a:spcBef>
                <a:spcPts val="0"/>
              </a:spcBef>
              <a:spcAft>
                <a:spcPts val="0"/>
              </a:spcAft>
              <a:buClr>
                <a:srgbClr val="3DFFBC"/>
              </a:buClr>
              <a:buSzPts val="1400"/>
              <a:buFont typeface="Didact Gothic"/>
              <a:buChar char="●"/>
            </a:pPr>
            <a:r>
              <a:rPr i="0" lang="en-GB" sz="1400" u="none" cap="none" strike="noStrike">
                <a:solidFill>
                  <a:srgbClr val="000000"/>
                </a:solidFill>
                <a:latin typeface="Didact Gothic"/>
                <a:ea typeface="Didact Gothic"/>
                <a:cs typeface="Didact Gothic"/>
                <a:sym typeface="Didact Gothic"/>
              </a:rPr>
              <a:t>Herramienta de Material Design para crear paletas de diseño digital </a:t>
            </a:r>
            <a:endParaRPr>
              <a:latin typeface="Didact Gothic"/>
              <a:ea typeface="Didact Gothic"/>
              <a:cs typeface="Didact Gothic"/>
              <a:sym typeface="Didact Gothic"/>
            </a:endParaRPr>
          </a:p>
          <a:p>
            <a:pPr indent="0" lvl="0" marL="457200" marR="0" rtl="0" algn="l">
              <a:lnSpc>
                <a:spcPct val="100000"/>
              </a:lnSpc>
              <a:spcBef>
                <a:spcPts val="0"/>
              </a:spcBef>
              <a:spcAft>
                <a:spcPts val="0"/>
              </a:spcAft>
              <a:buNone/>
            </a:pPr>
            <a:r>
              <a:rPr i="0" lang="en-GB" sz="1400" u="sng" cap="none" strike="noStrike">
                <a:solidFill>
                  <a:srgbClr val="0097A7"/>
                </a:solidFill>
                <a:latin typeface="Didact Gothic"/>
                <a:ea typeface="Didact Gothic"/>
                <a:cs typeface="Didact Gothic"/>
                <a:sym typeface="Didact Gothic"/>
                <a:hlinkClick r:id="rId6">
                  <a:extLst>
                    <a:ext uri="{A12FA001-AC4F-418D-AE19-62706E023703}">
                      <ahyp:hlinkClr val="tx"/>
                    </a:ext>
                  </a:extLst>
                </a:hlinkClick>
              </a:rPr>
              <a:t>https://material.io/design/color/the-color-system.html#tools-for-picking-colors</a:t>
            </a:r>
            <a:endParaRPr i="0" sz="1400" u="none" cap="none" strike="noStrike">
              <a:solidFill>
                <a:srgbClr val="000000"/>
              </a:solidFill>
              <a:latin typeface="Didact Gothic"/>
              <a:ea typeface="Didact Gothic"/>
              <a:cs typeface="Didact Gothic"/>
              <a:sym typeface="Didact Gothic"/>
            </a:endParaRPr>
          </a:p>
          <a:p>
            <a:pPr indent="0" lvl="0" marL="457200" marR="0" rtl="0" algn="l">
              <a:lnSpc>
                <a:spcPct val="100000"/>
              </a:lnSpc>
              <a:spcBef>
                <a:spcPts val="0"/>
              </a:spcBef>
              <a:spcAft>
                <a:spcPts val="0"/>
              </a:spcAft>
              <a:buNone/>
            </a:pPr>
            <a:r>
              <a:t/>
            </a:r>
            <a:endParaRPr i="0" sz="1400" u="none" cap="none" strike="noStrike">
              <a:solidFill>
                <a:srgbClr val="000000"/>
              </a:solidFill>
              <a:latin typeface="Didact Gothic"/>
              <a:ea typeface="Didact Gothic"/>
              <a:cs typeface="Didact Gothic"/>
              <a:sym typeface="Didact Gothic"/>
            </a:endParaRPr>
          </a:p>
          <a:p>
            <a:pPr indent="-317500" lvl="0" marL="457200" marR="0" rtl="0" algn="l">
              <a:lnSpc>
                <a:spcPct val="100000"/>
              </a:lnSpc>
              <a:spcBef>
                <a:spcPts val="0"/>
              </a:spcBef>
              <a:spcAft>
                <a:spcPts val="0"/>
              </a:spcAft>
              <a:buClr>
                <a:srgbClr val="3DFFBC"/>
              </a:buClr>
              <a:buSzPts val="1400"/>
              <a:buFont typeface="Didact Gothic"/>
              <a:buChar char="●"/>
            </a:pPr>
            <a:r>
              <a:rPr i="0" lang="en-GB" sz="1400" u="none" cap="none" strike="noStrike">
                <a:solidFill>
                  <a:srgbClr val="000000"/>
                </a:solidFill>
                <a:latin typeface="Didact Gothic"/>
                <a:ea typeface="Didact Gothic"/>
                <a:cs typeface="Didact Gothic"/>
                <a:sym typeface="Didact Gothic"/>
              </a:rPr>
              <a:t>Colordot</a:t>
            </a:r>
            <a:endParaRPr i="0" sz="1400" u="none" cap="none" strike="noStrike">
              <a:solidFill>
                <a:srgbClr val="000000"/>
              </a:solidFill>
              <a:latin typeface="Didact Gothic"/>
              <a:ea typeface="Didact Gothic"/>
              <a:cs typeface="Didact Gothic"/>
              <a:sym typeface="Didact Gothic"/>
            </a:endParaRPr>
          </a:p>
          <a:p>
            <a:pPr indent="0" lvl="0" marL="457200" marR="0" rtl="0" algn="l">
              <a:lnSpc>
                <a:spcPct val="100000"/>
              </a:lnSpc>
              <a:spcBef>
                <a:spcPts val="0"/>
              </a:spcBef>
              <a:spcAft>
                <a:spcPts val="0"/>
              </a:spcAft>
              <a:buNone/>
            </a:pPr>
            <a:r>
              <a:rPr i="0" lang="en-GB" sz="1400" u="sng" cap="none" strike="noStrike">
                <a:solidFill>
                  <a:srgbClr val="0097A7"/>
                </a:solidFill>
                <a:latin typeface="Didact Gothic"/>
                <a:ea typeface="Didact Gothic"/>
                <a:cs typeface="Didact Gothic"/>
                <a:sym typeface="Didact Gothic"/>
                <a:hlinkClick r:id="rId7">
                  <a:extLst>
                    <a:ext uri="{A12FA001-AC4F-418D-AE19-62706E023703}">
                      <ahyp:hlinkClr val="tx"/>
                    </a:ext>
                  </a:extLst>
                </a:hlinkClick>
              </a:rPr>
              <a:t>https://color.hailpixel.com</a:t>
            </a:r>
            <a:endParaRPr>
              <a:latin typeface="Didact Gothic"/>
              <a:ea typeface="Didact Gothic"/>
              <a:cs typeface="Didact Gothic"/>
              <a:sym typeface="Didact Gothic"/>
            </a:endParaRPr>
          </a:p>
          <a:p>
            <a:pPr indent="0" lvl="0" marL="457200" marR="0" rtl="0" algn="l">
              <a:lnSpc>
                <a:spcPct val="100000"/>
              </a:lnSpc>
              <a:spcBef>
                <a:spcPts val="0"/>
              </a:spcBef>
              <a:spcAft>
                <a:spcPts val="0"/>
              </a:spcAft>
              <a:buNone/>
            </a:pPr>
            <a:r>
              <a:t/>
            </a:r>
            <a:endParaRPr>
              <a:latin typeface="Didact Gothic"/>
              <a:ea typeface="Didact Gothic"/>
              <a:cs typeface="Didact Gothic"/>
              <a:sym typeface="Didact Gothic"/>
            </a:endParaRPr>
          </a:p>
          <a:p>
            <a:pPr indent="-317500" lvl="0" marL="457200" rtl="0" algn="l">
              <a:spcBef>
                <a:spcPts val="0"/>
              </a:spcBef>
              <a:spcAft>
                <a:spcPts val="0"/>
              </a:spcAft>
              <a:buClr>
                <a:srgbClr val="3DFFBC"/>
              </a:buClr>
              <a:buSzPts val="1400"/>
              <a:buFont typeface="Didact Gothic"/>
              <a:buChar char="●"/>
            </a:pPr>
            <a:r>
              <a:rPr lang="en-GB">
                <a:solidFill>
                  <a:schemeClr val="dk1"/>
                </a:solidFill>
                <a:latin typeface="Didact Gothic"/>
                <a:ea typeface="Didact Gothic"/>
                <a:cs typeface="Didact Gothic"/>
                <a:sym typeface="Didact Gothic"/>
              </a:rPr>
              <a:t>Coolors</a:t>
            </a:r>
            <a:endParaRPr>
              <a:solidFill>
                <a:schemeClr val="dk1"/>
              </a:solidFill>
              <a:latin typeface="Didact Gothic"/>
              <a:ea typeface="Didact Gothic"/>
              <a:cs typeface="Didact Gothic"/>
              <a:sym typeface="Didact Gothic"/>
            </a:endParaRPr>
          </a:p>
          <a:p>
            <a:pPr indent="0" lvl="0" marL="457200" rtl="0" algn="l">
              <a:spcBef>
                <a:spcPts val="0"/>
              </a:spcBef>
              <a:spcAft>
                <a:spcPts val="0"/>
              </a:spcAft>
              <a:buClr>
                <a:schemeClr val="dk1"/>
              </a:buClr>
              <a:buSzPts val="1100"/>
              <a:buFont typeface="Arial"/>
              <a:buNone/>
            </a:pPr>
            <a:r>
              <a:rPr lang="en-GB" u="sng">
                <a:solidFill>
                  <a:schemeClr val="hlink"/>
                </a:solidFill>
                <a:latin typeface="Didact Gothic"/>
                <a:ea typeface="Didact Gothic"/>
                <a:cs typeface="Didact Gothic"/>
                <a:sym typeface="Didact Gothic"/>
                <a:hlinkClick r:id="rId8"/>
              </a:rPr>
              <a:t>https://coolors.co/</a:t>
            </a:r>
            <a:endParaRPr>
              <a:latin typeface="Didact Gothic"/>
              <a:ea typeface="Didact Gothic"/>
              <a:cs typeface="Didact Gothic"/>
              <a:sym typeface="Didact Gothic"/>
            </a:endParaRPr>
          </a:p>
          <a:p>
            <a:pPr indent="0" lvl="0" marL="457200" marR="0" rtl="0" algn="l">
              <a:lnSpc>
                <a:spcPct val="100000"/>
              </a:lnSpc>
              <a:spcBef>
                <a:spcPts val="0"/>
              </a:spcBef>
              <a:spcAft>
                <a:spcPts val="0"/>
              </a:spcAft>
              <a:buNone/>
            </a:pPr>
            <a:r>
              <a:t/>
            </a:r>
            <a:endParaRPr i="0" sz="1400" u="none" cap="none" strike="noStrike">
              <a:solidFill>
                <a:srgbClr val="000000"/>
              </a:solidFill>
              <a:latin typeface="Didact Gothic"/>
              <a:ea typeface="Didact Gothic"/>
              <a:cs typeface="Didact Gothic"/>
              <a:sym typeface="Didact Gothic"/>
            </a:endParaRPr>
          </a:p>
          <a:p>
            <a:pPr indent="-317500" lvl="0" marL="457200" marR="0" rtl="0" algn="l">
              <a:lnSpc>
                <a:spcPct val="100000"/>
              </a:lnSpc>
              <a:spcBef>
                <a:spcPts val="0"/>
              </a:spcBef>
              <a:spcAft>
                <a:spcPts val="0"/>
              </a:spcAft>
              <a:buClr>
                <a:srgbClr val="3DFFBC"/>
              </a:buClr>
              <a:buSzPts val="1400"/>
              <a:buFont typeface="Didact Gothic"/>
              <a:buChar char="●"/>
            </a:pPr>
            <a:r>
              <a:rPr i="0" lang="en-GB" sz="1400" u="none" cap="none" strike="noStrike">
                <a:solidFill>
                  <a:srgbClr val="000000"/>
                </a:solidFill>
                <a:latin typeface="Didact Gothic"/>
                <a:ea typeface="Didact Gothic"/>
                <a:cs typeface="Didact Gothic"/>
                <a:sym typeface="Didact Gothic"/>
              </a:rPr>
              <a:t>Palettr</a:t>
            </a:r>
            <a:endParaRPr i="0" sz="1400" u="none" cap="none" strike="noStrike">
              <a:solidFill>
                <a:srgbClr val="000000"/>
              </a:solidFill>
              <a:latin typeface="Didact Gothic"/>
              <a:ea typeface="Didact Gothic"/>
              <a:cs typeface="Didact Gothic"/>
              <a:sym typeface="Didact Gothic"/>
            </a:endParaRPr>
          </a:p>
          <a:p>
            <a:pPr indent="0" lvl="0" marL="457200" marR="0" rtl="0" algn="l">
              <a:lnSpc>
                <a:spcPct val="100000"/>
              </a:lnSpc>
              <a:spcBef>
                <a:spcPts val="0"/>
              </a:spcBef>
              <a:spcAft>
                <a:spcPts val="0"/>
              </a:spcAft>
              <a:buNone/>
            </a:pPr>
            <a:r>
              <a:rPr i="0" lang="en-GB" sz="1400" u="sng" cap="none" strike="noStrike">
                <a:solidFill>
                  <a:srgbClr val="0097A7"/>
                </a:solidFill>
                <a:latin typeface="Didact Gothic"/>
                <a:ea typeface="Didact Gothic"/>
                <a:cs typeface="Didact Gothic"/>
                <a:sym typeface="Didact Gothic"/>
                <a:hlinkClick r:id="rId9">
                  <a:extLst>
                    <a:ext uri="{A12FA001-AC4F-418D-AE19-62706E023703}">
                      <ahyp:hlinkClr val="tx"/>
                    </a:ext>
                  </a:extLst>
                </a:hlinkClick>
              </a:rPr>
              <a:t>http://palettr.com/</a:t>
            </a:r>
            <a:endParaRPr i="0" sz="1400" u="sng" cap="none" strike="noStrike">
              <a:solidFill>
                <a:srgbClr val="0097A7"/>
              </a:solidFill>
              <a:latin typeface="Didact Gothic"/>
              <a:ea typeface="Didact Gothic"/>
              <a:cs typeface="Didact Gothic"/>
              <a:sym typeface="Didact Gothic"/>
            </a:endParaRPr>
          </a:p>
          <a:p>
            <a:pPr indent="0" lvl="0" marL="457200" marR="0" rtl="0" algn="l">
              <a:lnSpc>
                <a:spcPct val="100000"/>
              </a:lnSpc>
              <a:spcBef>
                <a:spcPts val="0"/>
              </a:spcBef>
              <a:spcAft>
                <a:spcPts val="0"/>
              </a:spcAft>
              <a:buNone/>
            </a:pPr>
            <a:r>
              <a:t/>
            </a:r>
            <a:endParaRPr i="0" sz="1400" u="none" cap="none" strike="noStrike">
              <a:solidFill>
                <a:srgbClr val="000000"/>
              </a:solidFill>
              <a:latin typeface="Didact Gothic"/>
              <a:ea typeface="Didact Gothic"/>
              <a:cs typeface="Didact Gothic"/>
              <a:sym typeface="Didact Gothic"/>
            </a:endParaRPr>
          </a:p>
          <a:p>
            <a:pPr indent="-317500" lvl="0" marL="457200" marR="0" rtl="0" algn="l">
              <a:lnSpc>
                <a:spcPct val="100000"/>
              </a:lnSpc>
              <a:spcBef>
                <a:spcPts val="0"/>
              </a:spcBef>
              <a:spcAft>
                <a:spcPts val="0"/>
              </a:spcAft>
              <a:buClr>
                <a:srgbClr val="3DFFBC"/>
              </a:buClr>
              <a:buSzPts val="1400"/>
              <a:buFont typeface="Didact Gothic"/>
              <a:buChar char="●"/>
            </a:pPr>
            <a:r>
              <a:rPr i="0" lang="en-GB" sz="1400" u="none" cap="none" strike="noStrike">
                <a:solidFill>
                  <a:srgbClr val="000000"/>
                </a:solidFill>
                <a:latin typeface="Didact Gothic"/>
                <a:ea typeface="Didact Gothic"/>
                <a:cs typeface="Didact Gothic"/>
                <a:sym typeface="Didact Gothic"/>
              </a:rPr>
              <a:t>“Itten: Teoría del color”:</a:t>
            </a:r>
            <a:endParaRPr i="0" sz="1400" u="none" cap="none" strike="noStrike">
              <a:solidFill>
                <a:srgbClr val="000000"/>
              </a:solidFill>
              <a:latin typeface="Didact Gothic"/>
              <a:ea typeface="Didact Gothic"/>
              <a:cs typeface="Didact Gothic"/>
              <a:sym typeface="Didact Gothic"/>
            </a:endParaRPr>
          </a:p>
          <a:p>
            <a:pPr indent="0" lvl="0" marL="457200" marR="0" rtl="0" algn="l">
              <a:lnSpc>
                <a:spcPct val="100000"/>
              </a:lnSpc>
              <a:spcBef>
                <a:spcPts val="0"/>
              </a:spcBef>
              <a:spcAft>
                <a:spcPts val="0"/>
              </a:spcAft>
              <a:buNone/>
            </a:pPr>
            <a:r>
              <a:rPr i="0" lang="en-GB" sz="1400" u="sng" cap="none" strike="noStrike">
                <a:solidFill>
                  <a:srgbClr val="0097A7"/>
                </a:solidFill>
                <a:latin typeface="Didact Gothic"/>
                <a:ea typeface="Didact Gothic"/>
                <a:cs typeface="Didact Gothic"/>
                <a:sym typeface="Didact Gothic"/>
                <a:hlinkClick r:id="rId10">
                  <a:extLst>
                    <a:ext uri="{A12FA001-AC4F-418D-AE19-62706E023703}">
                      <ahyp:hlinkClr val="tx"/>
                    </a:ext>
                  </a:extLst>
                </a:hlinkClick>
              </a:rPr>
              <a:t>https://arte.plus/las-combinaciones-color-segun-itten/</a:t>
            </a:r>
            <a:endParaRPr i="0" sz="1400" u="none" cap="none" strike="noStrike">
              <a:solidFill>
                <a:srgbClr val="000000"/>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4" name="Shape 454"/>
        <p:cNvGrpSpPr/>
        <p:nvPr/>
      </p:nvGrpSpPr>
      <p:grpSpPr>
        <a:xfrm>
          <a:off x="0" y="0"/>
          <a:ext cx="0" cy="0"/>
          <a:chOff x="0" y="0"/>
          <a:chExt cx="0" cy="0"/>
        </a:xfrm>
      </p:grpSpPr>
      <p:pic>
        <p:nvPicPr>
          <p:cNvPr id="455" name="Google Shape;455;p74"/>
          <p:cNvPicPr preferRelativeResize="0"/>
          <p:nvPr/>
        </p:nvPicPr>
        <p:blipFill>
          <a:blip r:embed="rId3">
            <a:alphaModFix/>
          </a:blip>
          <a:stretch>
            <a:fillRect/>
          </a:stretch>
        </p:blipFill>
        <p:spPr>
          <a:xfrm>
            <a:off x="0" y="0"/>
            <a:ext cx="9143976" cy="5143500"/>
          </a:xfrm>
          <a:prstGeom prst="rect">
            <a:avLst/>
          </a:prstGeom>
          <a:noFill/>
          <a:ln>
            <a:noFill/>
          </a:ln>
        </p:spPr>
      </p:pic>
      <p:sp>
        <p:nvSpPr>
          <p:cNvPr id="456" name="Google Shape;456;p74"/>
          <p:cNvSpPr txBox="1"/>
          <p:nvPr/>
        </p:nvSpPr>
        <p:spPr>
          <a:xfrm>
            <a:off x="1035150" y="2077200"/>
            <a:ext cx="70737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highlight>
                  <a:srgbClr val="3DFFBC"/>
                </a:highlight>
                <a:latin typeface="Anton"/>
                <a:ea typeface="Anton"/>
                <a:cs typeface="Anton"/>
                <a:sym typeface="Anton"/>
              </a:rPr>
              <a:t>¿QUÉ PASA CON EL CONTENIDO?</a:t>
            </a:r>
            <a:endParaRPr i="1" sz="3600">
              <a:highlight>
                <a:srgbClr val="3DFFBC"/>
              </a:highlight>
              <a:latin typeface="Anton"/>
              <a:ea typeface="Anton"/>
              <a:cs typeface="Anton"/>
              <a:sym typeface="Ant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0" name="Shape 460"/>
        <p:cNvGrpSpPr/>
        <p:nvPr/>
      </p:nvGrpSpPr>
      <p:grpSpPr>
        <a:xfrm>
          <a:off x="0" y="0"/>
          <a:ext cx="0" cy="0"/>
          <a:chOff x="0" y="0"/>
          <a:chExt cx="0" cy="0"/>
        </a:xfrm>
      </p:grpSpPr>
      <p:pic>
        <p:nvPicPr>
          <p:cNvPr id="461" name="Google Shape;461;p75"/>
          <p:cNvPicPr preferRelativeResize="0"/>
          <p:nvPr/>
        </p:nvPicPr>
        <p:blipFill rotWithShape="1">
          <a:blip r:embed="rId3">
            <a:alphaModFix/>
          </a:blip>
          <a:srcRect b="0" l="0" r="0" t="0"/>
          <a:stretch/>
        </p:blipFill>
        <p:spPr>
          <a:xfrm>
            <a:off x="936800" y="751350"/>
            <a:ext cx="7464050" cy="4164950"/>
          </a:xfrm>
          <a:prstGeom prst="rect">
            <a:avLst/>
          </a:prstGeom>
          <a:noFill/>
          <a:ln>
            <a:noFill/>
          </a:ln>
        </p:spPr>
      </p:pic>
      <p:sp>
        <p:nvSpPr>
          <p:cNvPr id="462" name="Google Shape;462;p75"/>
          <p:cNvSpPr txBox="1"/>
          <p:nvPr/>
        </p:nvSpPr>
        <p:spPr>
          <a:xfrm>
            <a:off x="1530950" y="132555"/>
            <a:ext cx="586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n-GB" sz="2800">
                <a:latin typeface="Anton"/>
                <a:ea typeface="Anton"/>
                <a:cs typeface="Anton"/>
                <a:sym typeface="Anton"/>
              </a:rPr>
              <a:t>TIPOGRAFÍA: SERIF VS SANS-SERIF</a:t>
            </a:r>
            <a:endParaRPr i="1" sz="2800" u="none" cap="none" strike="noStrike">
              <a:solidFill>
                <a:srgbClr val="000000"/>
              </a:solidFill>
              <a:latin typeface="Anton"/>
              <a:ea typeface="Anton"/>
              <a:cs typeface="Anton"/>
              <a:sym typeface="Anton"/>
            </a:endParaRPr>
          </a:p>
        </p:txBody>
      </p:sp>
      <p:pic>
        <p:nvPicPr>
          <p:cNvPr id="463" name="Google Shape;463;p75"/>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467" name="Shape 467"/>
        <p:cNvGrpSpPr/>
        <p:nvPr/>
      </p:nvGrpSpPr>
      <p:grpSpPr>
        <a:xfrm>
          <a:off x="0" y="0"/>
          <a:ext cx="0" cy="0"/>
          <a:chOff x="0" y="0"/>
          <a:chExt cx="0" cy="0"/>
        </a:xfrm>
      </p:grpSpPr>
      <p:sp>
        <p:nvSpPr>
          <p:cNvPr id="468" name="Google Shape;468;p76"/>
          <p:cNvSpPr txBox="1"/>
          <p:nvPr/>
        </p:nvSpPr>
        <p:spPr>
          <a:xfrm>
            <a:off x="43050" y="728038"/>
            <a:ext cx="90579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FAMILIAS TIPOGRÁFICAS</a:t>
            </a:r>
            <a:endParaRPr i="1" sz="4000">
              <a:latin typeface="Anton"/>
              <a:ea typeface="Anton"/>
              <a:cs typeface="Anton"/>
              <a:sym typeface="Anton"/>
            </a:endParaRPr>
          </a:p>
        </p:txBody>
      </p:sp>
      <p:sp>
        <p:nvSpPr>
          <p:cNvPr id="469" name="Google Shape;469;p76"/>
          <p:cNvSpPr txBox="1"/>
          <p:nvPr/>
        </p:nvSpPr>
        <p:spPr>
          <a:xfrm>
            <a:off x="965400" y="1836675"/>
            <a:ext cx="7213200" cy="2128500"/>
          </a:xfrm>
          <a:prstGeom prst="rect">
            <a:avLst/>
          </a:prstGeom>
          <a:noFill/>
          <a:ln>
            <a:noFill/>
          </a:ln>
        </p:spPr>
        <p:txBody>
          <a:bodyPr anchorCtr="0" anchor="ctr" bIns="91425" lIns="91425" spcFirstLastPara="1" rIns="91425" wrap="square" tIns="91425">
            <a:noAutofit/>
          </a:bodyPr>
          <a:lstStyle/>
          <a:p>
            <a:pPr indent="-419100" lvl="0" marL="457200" marR="0" rtl="0" algn="l">
              <a:lnSpc>
                <a:spcPct val="115000"/>
              </a:lnSpc>
              <a:spcBef>
                <a:spcPts val="0"/>
              </a:spcBef>
              <a:spcAft>
                <a:spcPts val="0"/>
              </a:spcAft>
              <a:buSzPts val="3000"/>
              <a:buChar char="●"/>
            </a:pPr>
            <a:r>
              <a:rPr i="0" lang="en-GB" sz="3000" u="none" cap="none" strike="noStrike">
                <a:latin typeface="Helvetica Neue Light"/>
                <a:ea typeface="Helvetica Neue Light"/>
                <a:cs typeface="Helvetica Neue Light"/>
                <a:sym typeface="Helvetica Neue Light"/>
              </a:rPr>
              <a:t>Con Serif (roman): </a:t>
            </a:r>
            <a:r>
              <a:rPr b="0" i="0" lang="en-GB" sz="3000" u="none" cap="none" strike="noStrike">
                <a:latin typeface="Garamond"/>
                <a:ea typeface="Garamond"/>
                <a:cs typeface="Garamond"/>
                <a:sym typeface="Garamond"/>
              </a:rPr>
              <a:t>Garamond</a:t>
            </a:r>
            <a:r>
              <a:rPr b="0" i="0" lang="en-GB" sz="3000" u="none" cap="none" strike="noStrike">
                <a:latin typeface="Lato Light"/>
                <a:ea typeface="Lato Light"/>
                <a:cs typeface="Lato Light"/>
                <a:sym typeface="Lato Light"/>
              </a:rPr>
              <a:t>, </a:t>
            </a:r>
            <a:r>
              <a:rPr b="0" i="0" lang="en-GB" sz="3000" u="none" cap="none" strike="noStrike">
                <a:latin typeface="Bodoni"/>
                <a:ea typeface="Bodoni"/>
                <a:cs typeface="Bodoni"/>
                <a:sym typeface="Bodoni"/>
              </a:rPr>
              <a:t>Bodoni</a:t>
            </a:r>
            <a:r>
              <a:rPr b="0" i="0" lang="en-GB" sz="3000" u="none" cap="none" strike="noStrike">
                <a:latin typeface="Lato Light"/>
                <a:ea typeface="Lato Light"/>
                <a:cs typeface="Lato Light"/>
                <a:sym typeface="Lato Light"/>
              </a:rPr>
              <a:t>.</a:t>
            </a:r>
            <a:endParaRPr b="0" i="0" sz="3000" u="none" cap="none" strike="noStrike">
              <a:latin typeface="Lato Light"/>
              <a:ea typeface="Lato Light"/>
              <a:cs typeface="Lato Light"/>
              <a:sym typeface="Lato Light"/>
            </a:endParaRPr>
          </a:p>
          <a:p>
            <a:pPr indent="-419100" lvl="0" marL="457200" marR="0" rtl="0" algn="l">
              <a:lnSpc>
                <a:spcPct val="115000"/>
              </a:lnSpc>
              <a:spcBef>
                <a:spcPts val="0"/>
              </a:spcBef>
              <a:spcAft>
                <a:spcPts val="0"/>
              </a:spcAft>
              <a:buSzPts val="3000"/>
              <a:buChar char="●"/>
            </a:pPr>
            <a:r>
              <a:rPr i="0" lang="en-GB" sz="3000" u="none" cap="none" strike="noStrike">
                <a:latin typeface="Helvetica Neue Light"/>
                <a:ea typeface="Helvetica Neue Light"/>
                <a:cs typeface="Helvetica Neue Light"/>
                <a:sym typeface="Helvetica Neue Light"/>
              </a:rPr>
              <a:t>Sin Serif (paloseco):</a:t>
            </a:r>
            <a:r>
              <a:rPr b="1" i="0" lang="en-GB" sz="3000" u="none" cap="none" strike="noStrike">
                <a:latin typeface="Didact Gothic"/>
                <a:ea typeface="Didact Gothic"/>
                <a:cs typeface="Didact Gothic"/>
                <a:sym typeface="Didact Gothic"/>
              </a:rPr>
              <a:t> </a:t>
            </a:r>
            <a:r>
              <a:rPr b="0" i="0" lang="en-GB" sz="3000" u="none" cap="none" strike="noStrike">
                <a:latin typeface="Helvetica Neue Light"/>
                <a:ea typeface="Helvetica Neue Light"/>
                <a:cs typeface="Helvetica Neue Light"/>
                <a:sym typeface="Helvetica Neue Light"/>
              </a:rPr>
              <a:t>Helvetica</a:t>
            </a:r>
            <a:r>
              <a:rPr b="0" i="0" lang="en-GB" sz="3000" u="none" cap="none" strike="noStrike">
                <a:latin typeface="Lato Light"/>
                <a:ea typeface="Lato Light"/>
                <a:cs typeface="Lato Light"/>
                <a:sym typeface="Lato Light"/>
              </a:rPr>
              <a:t>.</a:t>
            </a:r>
            <a:endParaRPr b="0" i="0" sz="3000" u="none" cap="none" strike="noStrike">
              <a:latin typeface="Lato Light"/>
              <a:ea typeface="Lato Light"/>
              <a:cs typeface="Lato Light"/>
              <a:sym typeface="Lato Light"/>
            </a:endParaRPr>
          </a:p>
          <a:p>
            <a:pPr indent="-419100" lvl="0" marL="457200" marR="0" rtl="0" algn="l">
              <a:lnSpc>
                <a:spcPct val="115000"/>
              </a:lnSpc>
              <a:spcBef>
                <a:spcPts val="0"/>
              </a:spcBef>
              <a:spcAft>
                <a:spcPts val="0"/>
              </a:spcAft>
              <a:buSzPts val="3000"/>
              <a:buChar char="●"/>
            </a:pPr>
            <a:r>
              <a:rPr i="0" lang="en-GB" sz="3000" u="none" cap="none" strike="noStrike">
                <a:latin typeface="Helvetica Neue Light"/>
                <a:ea typeface="Helvetica Neue Light"/>
                <a:cs typeface="Helvetica Neue Light"/>
                <a:sym typeface="Helvetica Neue Light"/>
              </a:rPr>
              <a:t>Cursivas (script): </a:t>
            </a:r>
            <a:r>
              <a:rPr b="0" i="0" lang="en-GB" sz="3000" u="none" cap="none" strike="noStrike">
                <a:latin typeface="Pinyon Script"/>
                <a:ea typeface="Pinyon Script"/>
                <a:cs typeface="Pinyon Script"/>
                <a:sym typeface="Pinyon Script"/>
              </a:rPr>
              <a:t>Pinyon Script.</a:t>
            </a:r>
            <a:endParaRPr b="0" i="0" sz="3000" u="none" cap="none" strike="noStrike">
              <a:latin typeface="Pinyon Script"/>
              <a:ea typeface="Pinyon Script"/>
              <a:cs typeface="Pinyon Script"/>
              <a:sym typeface="Pinyon Script"/>
            </a:endParaRPr>
          </a:p>
          <a:p>
            <a:pPr indent="-419100" lvl="0" marL="457200" marR="0" rtl="0" algn="l">
              <a:lnSpc>
                <a:spcPct val="115000"/>
              </a:lnSpc>
              <a:spcBef>
                <a:spcPts val="0"/>
              </a:spcBef>
              <a:spcAft>
                <a:spcPts val="0"/>
              </a:spcAft>
              <a:buSzPts val="3000"/>
              <a:buChar char="●"/>
            </a:pPr>
            <a:r>
              <a:rPr i="0" lang="en-GB" sz="3000" u="none" cap="none" strike="noStrike">
                <a:latin typeface="Helvetica Neue Light"/>
                <a:ea typeface="Helvetica Neue Light"/>
                <a:cs typeface="Helvetica Neue Light"/>
                <a:sym typeface="Helvetica Neue Light"/>
              </a:rPr>
              <a:t>Decorativas (graphic):</a:t>
            </a:r>
            <a:r>
              <a:rPr b="1" i="0" lang="en-GB" sz="3000" u="none" cap="none" strike="noStrike">
                <a:latin typeface="Didact Gothic"/>
                <a:ea typeface="Didact Gothic"/>
                <a:cs typeface="Didact Gothic"/>
                <a:sym typeface="Didact Gothic"/>
              </a:rPr>
              <a:t> </a:t>
            </a:r>
            <a:r>
              <a:rPr b="0" i="0" lang="en-GB" sz="3000" u="none" cap="none" strike="noStrike">
                <a:latin typeface="Monoton"/>
                <a:ea typeface="Monoton"/>
                <a:cs typeface="Monoton"/>
                <a:sym typeface="Monoton"/>
              </a:rPr>
              <a:t>Monoton.</a:t>
            </a:r>
            <a:endParaRPr b="0" i="0" sz="3000" u="none" cap="none" strike="noStrike">
              <a:latin typeface="Lato Light"/>
              <a:ea typeface="Lato Light"/>
              <a:cs typeface="Lato Light"/>
              <a:sym typeface="Lato Light"/>
            </a:endParaRPr>
          </a:p>
        </p:txBody>
      </p:sp>
      <p:pic>
        <p:nvPicPr>
          <p:cNvPr id="470" name="Google Shape;470;p7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4" name="Shape 474"/>
        <p:cNvGrpSpPr/>
        <p:nvPr/>
      </p:nvGrpSpPr>
      <p:grpSpPr>
        <a:xfrm>
          <a:off x="0" y="0"/>
          <a:ext cx="0" cy="0"/>
          <a:chOff x="0" y="0"/>
          <a:chExt cx="0" cy="0"/>
        </a:xfrm>
      </p:grpSpPr>
      <p:sp>
        <p:nvSpPr>
          <p:cNvPr id="475" name="Google Shape;475;p77"/>
          <p:cNvSpPr txBox="1"/>
          <p:nvPr/>
        </p:nvSpPr>
        <p:spPr>
          <a:xfrm>
            <a:off x="4865500" y="2496475"/>
            <a:ext cx="42036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rgbClr val="000000"/>
                </a:solidFill>
                <a:highlight>
                  <a:srgbClr val="FFFFFF"/>
                </a:highlight>
                <a:latin typeface="Helvetica Neue Light"/>
                <a:ea typeface="Helvetica Neue Light"/>
                <a:cs typeface="Helvetica Neue Light"/>
                <a:sym typeface="Helvetica Neue Light"/>
              </a:rPr>
              <a:t>Es el espacio que hay entre letra y letra.</a:t>
            </a:r>
            <a:endParaRPr i="0" sz="2000" u="none" cap="none" strike="noStrike">
              <a:solidFill>
                <a:srgbClr val="000000"/>
              </a:solidFill>
              <a:latin typeface="Helvetica Neue Light"/>
              <a:ea typeface="Helvetica Neue Light"/>
              <a:cs typeface="Helvetica Neue Light"/>
              <a:sym typeface="Helvetica Neue Light"/>
            </a:endParaRPr>
          </a:p>
        </p:txBody>
      </p:sp>
      <p:sp>
        <p:nvSpPr>
          <p:cNvPr id="476" name="Google Shape;476;p77"/>
          <p:cNvSpPr txBox="1"/>
          <p:nvPr/>
        </p:nvSpPr>
        <p:spPr>
          <a:xfrm>
            <a:off x="4865500" y="1679075"/>
            <a:ext cx="381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1" lang="en-GB" sz="2600">
                <a:latin typeface="Anton"/>
                <a:ea typeface="Anton"/>
                <a:cs typeface="Anton"/>
                <a:sym typeface="Anton"/>
              </a:rPr>
              <a:t>INTERLETRADO</a:t>
            </a:r>
            <a:br>
              <a:rPr b="1" i="0" lang="en-GB" sz="2400" u="none" cap="none" strike="noStrike">
                <a:solidFill>
                  <a:srgbClr val="000000"/>
                </a:solidFill>
                <a:latin typeface="Lato"/>
                <a:ea typeface="Lato"/>
                <a:cs typeface="Lato"/>
                <a:sym typeface="Lato"/>
              </a:rPr>
            </a:br>
            <a:endParaRPr b="1" i="0" sz="2400" u="none" cap="none" strike="noStrike">
              <a:solidFill>
                <a:srgbClr val="000000"/>
              </a:solidFill>
              <a:latin typeface="Lato"/>
              <a:ea typeface="Lato"/>
              <a:cs typeface="Lato"/>
              <a:sym typeface="Lato"/>
            </a:endParaRPr>
          </a:p>
        </p:txBody>
      </p:sp>
      <p:pic>
        <p:nvPicPr>
          <p:cNvPr id="477" name="Google Shape;477;p77"/>
          <p:cNvPicPr preferRelativeResize="0"/>
          <p:nvPr/>
        </p:nvPicPr>
        <p:blipFill rotWithShape="1">
          <a:blip r:embed="rId3">
            <a:alphaModFix/>
          </a:blip>
          <a:srcRect b="0" l="0" r="13941" t="0"/>
          <a:stretch/>
        </p:blipFill>
        <p:spPr>
          <a:xfrm>
            <a:off x="230900" y="796850"/>
            <a:ext cx="4057075" cy="3570950"/>
          </a:xfrm>
          <a:prstGeom prst="rect">
            <a:avLst/>
          </a:prstGeom>
          <a:noFill/>
          <a:ln>
            <a:noFill/>
          </a:ln>
        </p:spPr>
      </p:pic>
      <p:sp>
        <p:nvSpPr>
          <p:cNvPr id="478" name="Google Shape;478;p77"/>
          <p:cNvSpPr txBox="1"/>
          <p:nvPr/>
        </p:nvSpPr>
        <p:spPr>
          <a:xfrm>
            <a:off x="5044350" y="3358775"/>
            <a:ext cx="3445500" cy="1046700"/>
          </a:xfrm>
          <a:prstGeom prst="rect">
            <a:avLst/>
          </a:prstGeom>
          <a:solidFill>
            <a:srgbClr val="E0FF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a:t>Warning! </a:t>
            </a:r>
            <a:endParaRPr b="1"/>
          </a:p>
          <a:p>
            <a:pPr indent="0" lvl="0" marL="0" rtl="0" algn="ctr">
              <a:spcBef>
                <a:spcPts val="0"/>
              </a:spcBef>
              <a:spcAft>
                <a:spcPts val="0"/>
              </a:spcAft>
              <a:buNone/>
            </a:pPr>
            <a:r>
              <a:rPr lang="en-GB"/>
              <a:t>Abusar de esta propiedad, dificulta la legibilidad </a:t>
            </a:r>
            <a:endParaRPr/>
          </a:p>
          <a:p>
            <a:pPr indent="0" lvl="0" marL="0" rtl="0" algn="ctr">
              <a:spcBef>
                <a:spcPts val="0"/>
              </a:spcBef>
              <a:spcAft>
                <a:spcPts val="0"/>
              </a:spcAft>
              <a:buNone/>
            </a:pPr>
            <a:r>
              <a:rPr lang="en-GB"/>
              <a:t>(no irse a extremos)</a:t>
            </a:r>
            <a:endParaRPr/>
          </a:p>
        </p:txBody>
      </p:sp>
      <p:pic>
        <p:nvPicPr>
          <p:cNvPr id="479" name="Google Shape;479;p7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3" name="Shape 483"/>
        <p:cNvGrpSpPr/>
        <p:nvPr/>
      </p:nvGrpSpPr>
      <p:grpSpPr>
        <a:xfrm>
          <a:off x="0" y="0"/>
          <a:ext cx="0" cy="0"/>
          <a:chOff x="0" y="0"/>
          <a:chExt cx="0" cy="0"/>
        </a:xfrm>
      </p:grpSpPr>
      <p:sp>
        <p:nvSpPr>
          <p:cNvPr id="484" name="Google Shape;484;p78"/>
          <p:cNvSpPr txBox="1"/>
          <p:nvPr/>
        </p:nvSpPr>
        <p:spPr>
          <a:xfrm>
            <a:off x="4934500" y="2527600"/>
            <a:ext cx="4203600" cy="90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rgbClr val="000000"/>
                </a:solidFill>
                <a:highlight>
                  <a:srgbClr val="FFFFFF"/>
                </a:highlight>
                <a:latin typeface="Helvetica Neue Light"/>
                <a:ea typeface="Helvetica Neue Light"/>
                <a:cs typeface="Helvetica Neue Light"/>
                <a:sym typeface="Helvetica Neue Light"/>
              </a:rPr>
              <a:t>Es el espacio que hay entre cada renglón.</a:t>
            </a:r>
            <a:br>
              <a:rPr i="0" lang="en-GB" sz="2000" u="none" cap="none" strike="noStrike">
                <a:solidFill>
                  <a:srgbClr val="000000"/>
                </a:solidFill>
                <a:highlight>
                  <a:srgbClr val="FFFFFF"/>
                </a:highlight>
                <a:latin typeface="Helvetica Neue Light"/>
                <a:ea typeface="Helvetica Neue Light"/>
                <a:cs typeface="Helvetica Neue Light"/>
                <a:sym typeface="Helvetica Neue Light"/>
              </a:rPr>
            </a:br>
            <a:endParaRPr i="0" sz="2000" u="none" cap="none" strike="noStrike">
              <a:solidFill>
                <a:srgbClr val="000000"/>
              </a:solidFill>
              <a:latin typeface="Helvetica Neue Light"/>
              <a:ea typeface="Helvetica Neue Light"/>
              <a:cs typeface="Helvetica Neue Light"/>
              <a:sym typeface="Helvetica Neue Light"/>
            </a:endParaRPr>
          </a:p>
        </p:txBody>
      </p:sp>
      <p:sp>
        <p:nvSpPr>
          <p:cNvPr id="485" name="Google Shape;485;p78"/>
          <p:cNvSpPr txBox="1"/>
          <p:nvPr/>
        </p:nvSpPr>
        <p:spPr>
          <a:xfrm>
            <a:off x="4934500" y="1710200"/>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1" lang="en-GB" sz="2600">
                <a:latin typeface="Anton"/>
                <a:ea typeface="Anton"/>
                <a:cs typeface="Anton"/>
                <a:sym typeface="Anton"/>
              </a:rPr>
              <a:t>INTERLINEADO</a:t>
            </a:r>
            <a:endParaRPr b="1" i="1" sz="2400" u="none" cap="none" strike="noStrike">
              <a:solidFill>
                <a:srgbClr val="000000"/>
              </a:solidFill>
              <a:latin typeface="Lato"/>
              <a:ea typeface="Lato"/>
              <a:cs typeface="Lato"/>
              <a:sym typeface="Lato"/>
            </a:endParaRPr>
          </a:p>
        </p:txBody>
      </p:sp>
      <p:pic>
        <p:nvPicPr>
          <p:cNvPr id="486" name="Google Shape;486;p78"/>
          <p:cNvPicPr preferRelativeResize="0"/>
          <p:nvPr/>
        </p:nvPicPr>
        <p:blipFill rotWithShape="1">
          <a:blip r:embed="rId3">
            <a:alphaModFix/>
          </a:blip>
          <a:srcRect b="37761" l="17201" r="6246" t="15767"/>
          <a:stretch/>
        </p:blipFill>
        <p:spPr>
          <a:xfrm>
            <a:off x="229300" y="1496600"/>
            <a:ext cx="4705201" cy="2150300"/>
          </a:xfrm>
          <a:prstGeom prst="rect">
            <a:avLst/>
          </a:prstGeom>
          <a:noFill/>
          <a:ln>
            <a:noFill/>
          </a:ln>
        </p:spPr>
      </p:pic>
      <p:pic>
        <p:nvPicPr>
          <p:cNvPr id="487" name="Google Shape;487;p78"/>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72" name="Shape 172"/>
        <p:cNvGrpSpPr/>
        <p:nvPr/>
      </p:nvGrpSpPr>
      <p:grpSpPr>
        <a:xfrm>
          <a:off x="0" y="0"/>
          <a:ext cx="0" cy="0"/>
          <a:chOff x="0" y="0"/>
          <a:chExt cx="0" cy="0"/>
        </a:xfrm>
      </p:grpSpPr>
      <p:sp>
        <p:nvSpPr>
          <p:cNvPr id="173" name="Google Shape;173;p43"/>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Repasar los temas principales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Revisar los objetivos alcanzados en el curso.</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Recomendaciones finales.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Presentación de los avances del proyecto.</a:t>
            </a:r>
            <a:endParaRPr sz="1800">
              <a:latin typeface="Helvetica Neue Light"/>
              <a:ea typeface="Helvetica Neue Light"/>
              <a:cs typeface="Helvetica Neue Light"/>
              <a:sym typeface="Helvetica Neue Light"/>
            </a:endParaRPr>
          </a:p>
        </p:txBody>
      </p:sp>
      <p:pic>
        <p:nvPicPr>
          <p:cNvPr id="174" name="Google Shape;174;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75" name="Google Shape;175;p43"/>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76" name="Google Shape;176;p43"/>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1" name="Shape 491"/>
        <p:cNvGrpSpPr/>
        <p:nvPr/>
      </p:nvGrpSpPr>
      <p:grpSpPr>
        <a:xfrm>
          <a:off x="0" y="0"/>
          <a:ext cx="0" cy="0"/>
          <a:chOff x="0" y="0"/>
          <a:chExt cx="0" cy="0"/>
        </a:xfrm>
      </p:grpSpPr>
      <p:sp>
        <p:nvSpPr>
          <p:cNvPr id="492" name="Google Shape;492;p79"/>
          <p:cNvSpPr txBox="1"/>
          <p:nvPr/>
        </p:nvSpPr>
        <p:spPr>
          <a:xfrm>
            <a:off x="4940400" y="2078625"/>
            <a:ext cx="42036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lang="en-GB" sz="2000">
                <a:solidFill>
                  <a:srgbClr val="000000"/>
                </a:solidFill>
                <a:highlight>
                  <a:srgbClr val="FFFFFF"/>
                </a:highlight>
                <a:latin typeface="Helvetica Neue Light"/>
                <a:ea typeface="Helvetica Neue Light"/>
                <a:cs typeface="Helvetica Neue Light"/>
                <a:sym typeface="Helvetica Neue Light"/>
              </a:rPr>
              <a:t>Define el gris de la mancha de</a:t>
            </a:r>
            <a:endParaRPr sz="2000">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lang="en-GB" sz="2000">
                <a:solidFill>
                  <a:srgbClr val="000000"/>
                </a:solidFill>
                <a:highlight>
                  <a:srgbClr val="FFFFFF"/>
                </a:highlight>
                <a:latin typeface="Helvetica Neue Light"/>
                <a:ea typeface="Helvetica Neue Light"/>
                <a:cs typeface="Helvetica Neue Light"/>
                <a:sym typeface="Helvetica Neue Light"/>
              </a:rPr>
              <a:t>texto, y permite mejorar la </a:t>
            </a:r>
            <a:endParaRPr sz="2000">
              <a:solidFill>
                <a:srgbClr val="000000"/>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lang="en-GB" sz="2000">
                <a:solidFill>
                  <a:srgbClr val="000000"/>
                </a:solidFill>
                <a:highlight>
                  <a:srgbClr val="FFFFFF"/>
                </a:highlight>
                <a:latin typeface="Helvetica Neue Light"/>
                <a:ea typeface="Helvetica Neue Light"/>
                <a:cs typeface="Helvetica Neue Light"/>
                <a:sym typeface="Helvetica Neue Light"/>
              </a:rPr>
              <a:t>lecturabilidad de la misma.</a:t>
            </a:r>
            <a:br>
              <a:rPr b="0" i="0" lang="en-GB" sz="2000" u="none" cap="none" strike="noStrike">
                <a:solidFill>
                  <a:srgbClr val="000000"/>
                </a:solidFill>
                <a:highlight>
                  <a:srgbClr val="FFFFFF"/>
                </a:highlight>
                <a:latin typeface="Lato Light"/>
                <a:ea typeface="Lato Light"/>
                <a:cs typeface="Lato Light"/>
                <a:sym typeface="Lato Light"/>
              </a:rPr>
            </a:br>
            <a:endParaRPr b="0" i="0" sz="2000" u="none" cap="none" strike="noStrike">
              <a:solidFill>
                <a:srgbClr val="000000"/>
              </a:solidFill>
              <a:latin typeface="Lato Light"/>
              <a:ea typeface="Lato Light"/>
              <a:cs typeface="Lato Light"/>
              <a:sym typeface="Lato Light"/>
            </a:endParaRPr>
          </a:p>
        </p:txBody>
      </p:sp>
      <p:sp>
        <p:nvSpPr>
          <p:cNvPr id="493" name="Google Shape;493;p79"/>
          <p:cNvSpPr txBox="1"/>
          <p:nvPr/>
        </p:nvSpPr>
        <p:spPr>
          <a:xfrm>
            <a:off x="4940400" y="1390275"/>
            <a:ext cx="2128800" cy="5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i="1" lang="en-GB" sz="2600">
                <a:latin typeface="Anton"/>
                <a:ea typeface="Anton"/>
                <a:cs typeface="Anton"/>
                <a:sym typeface="Anton"/>
              </a:rPr>
              <a:t>INTERLINEADO</a:t>
            </a:r>
            <a:br>
              <a:rPr b="1" i="0" lang="en-GB" sz="2400" u="none" cap="none" strike="noStrike">
                <a:solidFill>
                  <a:srgbClr val="000000"/>
                </a:solidFill>
                <a:latin typeface="Lato"/>
                <a:ea typeface="Lato"/>
                <a:cs typeface="Lato"/>
                <a:sym typeface="Lato"/>
              </a:rPr>
            </a:br>
            <a:endParaRPr b="1" i="0" sz="2400" u="none" cap="none" strike="noStrike">
              <a:solidFill>
                <a:srgbClr val="000000"/>
              </a:solidFill>
              <a:latin typeface="Lato"/>
              <a:ea typeface="Lato"/>
              <a:cs typeface="Lato"/>
              <a:sym typeface="Lato"/>
            </a:endParaRPr>
          </a:p>
        </p:txBody>
      </p:sp>
      <p:pic>
        <p:nvPicPr>
          <p:cNvPr id="494" name="Google Shape;494;p79"/>
          <p:cNvPicPr preferRelativeResize="0"/>
          <p:nvPr/>
        </p:nvPicPr>
        <p:blipFill>
          <a:blip r:embed="rId3">
            <a:alphaModFix/>
          </a:blip>
          <a:stretch>
            <a:fillRect/>
          </a:stretch>
        </p:blipFill>
        <p:spPr>
          <a:xfrm>
            <a:off x="310700" y="894163"/>
            <a:ext cx="4629699" cy="3355170"/>
          </a:xfrm>
          <a:prstGeom prst="rect">
            <a:avLst/>
          </a:prstGeom>
          <a:noFill/>
          <a:ln>
            <a:noFill/>
          </a:ln>
        </p:spPr>
      </p:pic>
      <p:sp>
        <p:nvSpPr>
          <p:cNvPr id="495" name="Google Shape;495;p79"/>
          <p:cNvSpPr txBox="1"/>
          <p:nvPr/>
        </p:nvSpPr>
        <p:spPr>
          <a:xfrm>
            <a:off x="5044350" y="3358775"/>
            <a:ext cx="3445500" cy="1046700"/>
          </a:xfrm>
          <a:prstGeom prst="rect">
            <a:avLst/>
          </a:prstGeom>
          <a:solidFill>
            <a:srgbClr val="E0FF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GB"/>
              <a:t>Warning! </a:t>
            </a:r>
            <a:endParaRPr b="1"/>
          </a:p>
          <a:p>
            <a:pPr indent="0" lvl="0" marL="0" rtl="0" algn="ctr">
              <a:spcBef>
                <a:spcPts val="0"/>
              </a:spcBef>
              <a:spcAft>
                <a:spcPts val="0"/>
              </a:spcAft>
              <a:buNone/>
            </a:pPr>
            <a:r>
              <a:rPr lang="en-GB"/>
              <a:t>Abusar de esta propiedad, dificulta la legibilidad </a:t>
            </a:r>
            <a:endParaRPr/>
          </a:p>
          <a:p>
            <a:pPr indent="0" lvl="0" marL="0" rtl="0" algn="ctr">
              <a:spcBef>
                <a:spcPts val="0"/>
              </a:spcBef>
              <a:spcAft>
                <a:spcPts val="0"/>
              </a:spcAft>
              <a:buNone/>
            </a:pPr>
            <a:r>
              <a:rPr lang="en-GB"/>
              <a:t>(no irse a extremos)</a:t>
            </a:r>
            <a:endParaRPr/>
          </a:p>
        </p:txBody>
      </p:sp>
      <p:pic>
        <p:nvPicPr>
          <p:cNvPr id="496" name="Google Shape;496;p7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500" name="Shape 500"/>
        <p:cNvGrpSpPr/>
        <p:nvPr/>
      </p:nvGrpSpPr>
      <p:grpSpPr>
        <a:xfrm>
          <a:off x="0" y="0"/>
          <a:ext cx="0" cy="0"/>
          <a:chOff x="0" y="0"/>
          <a:chExt cx="0" cy="0"/>
        </a:xfrm>
      </p:grpSpPr>
      <p:sp>
        <p:nvSpPr>
          <p:cNvPr id="501" name="Google Shape;501;p80"/>
          <p:cNvSpPr txBox="1"/>
          <p:nvPr/>
        </p:nvSpPr>
        <p:spPr>
          <a:xfrm>
            <a:off x="189750" y="1570025"/>
            <a:ext cx="8764500" cy="2691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Didact Gothic"/>
              <a:buChar char="●"/>
            </a:pPr>
            <a:r>
              <a:rPr b="1" lang="en-GB" sz="2000">
                <a:latin typeface="Didact Gothic"/>
                <a:ea typeface="Didact Gothic"/>
                <a:cs typeface="Didact Gothic"/>
                <a:sym typeface="Didact Gothic"/>
              </a:rPr>
              <a:t>1 Sola Fuente:</a:t>
            </a:r>
            <a:r>
              <a:rPr lang="en-GB" sz="2000">
                <a:latin typeface="Didact Gothic"/>
                <a:ea typeface="Didact Gothic"/>
                <a:cs typeface="Didact Gothic"/>
                <a:sym typeface="Didact Gothic"/>
              </a:rPr>
              <a:t> hasta 3 variantes</a:t>
            </a:r>
            <a:endParaRPr sz="2000">
              <a:latin typeface="Didact Gothic"/>
              <a:ea typeface="Didact Gothic"/>
              <a:cs typeface="Didact Gothic"/>
              <a:sym typeface="Didact Gothic"/>
            </a:endParaRPr>
          </a:p>
          <a:p>
            <a:pPr indent="-355600" lvl="0" marL="457200" rtl="0" algn="l">
              <a:lnSpc>
                <a:spcPct val="115000"/>
              </a:lnSpc>
              <a:spcBef>
                <a:spcPts val="0"/>
              </a:spcBef>
              <a:spcAft>
                <a:spcPts val="0"/>
              </a:spcAft>
              <a:buSzPts val="2000"/>
              <a:buFont typeface="Didact Gothic"/>
              <a:buChar char="●"/>
            </a:pPr>
            <a:r>
              <a:rPr b="1" lang="en-GB" sz="2000">
                <a:latin typeface="Didact Gothic"/>
                <a:ea typeface="Didact Gothic"/>
                <a:cs typeface="Didact Gothic"/>
                <a:sym typeface="Didact Gothic"/>
              </a:rPr>
              <a:t>2 fuentes que contrasten:</a:t>
            </a:r>
            <a:r>
              <a:rPr lang="en-GB" sz="2000">
                <a:latin typeface="Didact Gothic"/>
                <a:ea typeface="Didact Gothic"/>
                <a:cs typeface="Didact Gothic"/>
                <a:sym typeface="Didact Gothic"/>
              </a:rPr>
              <a:t> serif+san-serif</a:t>
            </a:r>
            <a:endParaRPr sz="2000">
              <a:latin typeface="Didact Gothic"/>
              <a:ea typeface="Didact Gothic"/>
              <a:cs typeface="Didact Gothic"/>
              <a:sym typeface="Didact Gothic"/>
            </a:endParaRPr>
          </a:p>
          <a:p>
            <a:pPr indent="-355600" lvl="0" marL="457200" rtl="0" algn="l">
              <a:lnSpc>
                <a:spcPct val="115000"/>
              </a:lnSpc>
              <a:spcBef>
                <a:spcPts val="0"/>
              </a:spcBef>
              <a:spcAft>
                <a:spcPts val="0"/>
              </a:spcAft>
              <a:buSzPts val="2000"/>
              <a:buFont typeface="Didact Gothic"/>
              <a:buChar char="●"/>
            </a:pPr>
            <a:r>
              <a:rPr b="1" lang="en-GB" sz="2000">
                <a:latin typeface="Didact Gothic"/>
                <a:ea typeface="Didact Gothic"/>
                <a:cs typeface="Didact Gothic"/>
                <a:sym typeface="Didact Gothic"/>
              </a:rPr>
              <a:t>Jerarquizar tamaños en proporción:</a:t>
            </a:r>
            <a:r>
              <a:rPr lang="en-GB" sz="2000">
                <a:latin typeface="Didact Gothic"/>
                <a:ea typeface="Didact Gothic"/>
                <a:cs typeface="Didact Gothic"/>
                <a:sym typeface="Didact Gothic"/>
              </a:rPr>
              <a:t> 30pts/15pts</a:t>
            </a:r>
            <a:endParaRPr sz="2000">
              <a:latin typeface="Didact Gothic"/>
              <a:ea typeface="Didact Gothic"/>
              <a:cs typeface="Didact Gothic"/>
              <a:sym typeface="Didact Gothic"/>
            </a:endParaRPr>
          </a:p>
          <a:p>
            <a:pPr indent="-355600" lvl="0" marL="457200" rtl="0" algn="l">
              <a:lnSpc>
                <a:spcPct val="115000"/>
              </a:lnSpc>
              <a:spcBef>
                <a:spcPts val="0"/>
              </a:spcBef>
              <a:spcAft>
                <a:spcPts val="0"/>
              </a:spcAft>
              <a:buSzPts val="2000"/>
              <a:buFont typeface="Didact Gothic"/>
              <a:buChar char="●"/>
            </a:pPr>
            <a:r>
              <a:rPr b="1" lang="en-GB" sz="2000">
                <a:latin typeface="Didact Gothic"/>
                <a:ea typeface="Didact Gothic"/>
                <a:cs typeface="Didact Gothic"/>
                <a:sym typeface="Didact Gothic"/>
              </a:rPr>
              <a:t>Itálicas sólo para énfasis:</a:t>
            </a:r>
            <a:r>
              <a:rPr lang="en-GB" sz="2000">
                <a:latin typeface="Didact Gothic"/>
                <a:ea typeface="Didact Gothic"/>
                <a:cs typeface="Didact Gothic"/>
                <a:sym typeface="Didact Gothic"/>
              </a:rPr>
              <a:t> Zeitgeist</a:t>
            </a:r>
            <a:endParaRPr sz="2000">
              <a:latin typeface="Didact Gothic"/>
              <a:ea typeface="Didact Gothic"/>
              <a:cs typeface="Didact Gothic"/>
              <a:sym typeface="Didact Gothic"/>
            </a:endParaRPr>
          </a:p>
          <a:p>
            <a:pPr indent="-355600" lvl="0" marL="457200" rtl="0" algn="l">
              <a:lnSpc>
                <a:spcPct val="115000"/>
              </a:lnSpc>
              <a:spcBef>
                <a:spcPts val="0"/>
              </a:spcBef>
              <a:spcAft>
                <a:spcPts val="0"/>
              </a:spcAft>
              <a:buSzPts val="2000"/>
              <a:buFont typeface="Didact Gothic"/>
              <a:buChar char="●"/>
            </a:pPr>
            <a:r>
              <a:rPr b="1" lang="en-GB" sz="2000">
                <a:latin typeface="Didact Gothic"/>
                <a:ea typeface="Didact Gothic"/>
                <a:cs typeface="Didact Gothic"/>
                <a:sym typeface="Didact Gothic"/>
              </a:rPr>
              <a:t>Saltarse una o dos variantes para mayor contraste:</a:t>
            </a:r>
            <a:r>
              <a:rPr lang="en-GB" sz="2000">
                <a:latin typeface="Didact Gothic"/>
                <a:ea typeface="Didact Gothic"/>
                <a:cs typeface="Didact Gothic"/>
                <a:sym typeface="Didact Gothic"/>
              </a:rPr>
              <a:t>  </a:t>
            </a:r>
            <a:r>
              <a:rPr b="1" lang="en-GB" sz="2000">
                <a:latin typeface="Didact Gothic"/>
                <a:ea typeface="Didact Gothic"/>
                <a:cs typeface="Didact Gothic"/>
                <a:sym typeface="Didact Gothic"/>
              </a:rPr>
              <a:t>Bold</a:t>
            </a:r>
            <a:r>
              <a:rPr lang="en-GB" sz="2000">
                <a:latin typeface="Didact Gothic"/>
                <a:ea typeface="Didact Gothic"/>
                <a:cs typeface="Didact Gothic"/>
                <a:sym typeface="Didact Gothic"/>
              </a:rPr>
              <a:t>+Light, </a:t>
            </a:r>
            <a:r>
              <a:rPr b="1" lang="en-GB" sz="2000">
                <a:latin typeface="Didact Gothic"/>
                <a:ea typeface="Didact Gothic"/>
                <a:cs typeface="Didact Gothic"/>
                <a:sym typeface="Didact Gothic"/>
              </a:rPr>
              <a:t>Black</a:t>
            </a:r>
            <a:r>
              <a:rPr lang="en-GB" sz="2000">
                <a:latin typeface="Didact Gothic"/>
                <a:ea typeface="Didact Gothic"/>
                <a:cs typeface="Didact Gothic"/>
                <a:sym typeface="Didact Gothic"/>
              </a:rPr>
              <a:t>+Light</a:t>
            </a:r>
            <a:endParaRPr sz="2000">
              <a:latin typeface="Didact Gothic"/>
              <a:ea typeface="Didact Gothic"/>
              <a:cs typeface="Didact Gothic"/>
              <a:sym typeface="Didact Gothic"/>
            </a:endParaRPr>
          </a:p>
          <a:p>
            <a:pPr indent="-355600" lvl="0" marL="457200" rtl="0" algn="l">
              <a:lnSpc>
                <a:spcPct val="115000"/>
              </a:lnSpc>
              <a:spcBef>
                <a:spcPts val="0"/>
              </a:spcBef>
              <a:spcAft>
                <a:spcPts val="0"/>
              </a:spcAft>
              <a:buSzPts val="2000"/>
              <a:buFont typeface="Didact Gothic"/>
              <a:buChar char="●"/>
            </a:pPr>
            <a:r>
              <a:rPr b="1" lang="en-GB" sz="2000">
                <a:latin typeface="Didact Gothic"/>
                <a:ea typeface="Didact Gothic"/>
                <a:cs typeface="Didact Gothic"/>
                <a:sym typeface="Didact Gothic"/>
              </a:rPr>
              <a:t>Alineación izquierda</a:t>
            </a:r>
            <a:r>
              <a:rPr lang="en-GB" sz="2000">
                <a:latin typeface="Didact Gothic"/>
                <a:ea typeface="Didact Gothic"/>
                <a:cs typeface="Didact Gothic"/>
                <a:sym typeface="Didact Gothic"/>
              </a:rPr>
              <a:t> para evitar ríos en el texto</a:t>
            </a:r>
            <a:endParaRPr sz="2000">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a:latin typeface="Didact Gothic"/>
              <a:ea typeface="Didact Gothic"/>
              <a:cs typeface="Didact Gothic"/>
              <a:sym typeface="Didact Gothic"/>
            </a:endParaRPr>
          </a:p>
        </p:txBody>
      </p:sp>
      <p:sp>
        <p:nvSpPr>
          <p:cNvPr id="502" name="Google Shape;502;p80"/>
          <p:cNvSpPr txBox="1"/>
          <p:nvPr/>
        </p:nvSpPr>
        <p:spPr>
          <a:xfrm>
            <a:off x="1180050" y="511400"/>
            <a:ext cx="67839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COMBINACIONES DE TIPOGRAFÍA</a:t>
            </a:r>
            <a:endParaRPr i="1" sz="4000">
              <a:latin typeface="Anton"/>
              <a:ea typeface="Anton"/>
              <a:cs typeface="Anton"/>
              <a:sym typeface="Anton"/>
            </a:endParaRPr>
          </a:p>
        </p:txBody>
      </p:sp>
      <p:pic>
        <p:nvPicPr>
          <p:cNvPr id="503" name="Google Shape;503;p8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7" name="Shape 507"/>
        <p:cNvGrpSpPr/>
        <p:nvPr/>
      </p:nvGrpSpPr>
      <p:grpSpPr>
        <a:xfrm>
          <a:off x="0" y="0"/>
          <a:ext cx="0" cy="0"/>
          <a:chOff x="0" y="0"/>
          <a:chExt cx="0" cy="0"/>
        </a:xfrm>
      </p:grpSpPr>
      <p:sp>
        <p:nvSpPr>
          <p:cNvPr id="508" name="Google Shape;508;p81"/>
          <p:cNvSpPr txBox="1"/>
          <p:nvPr/>
        </p:nvSpPr>
        <p:spPr>
          <a:xfrm>
            <a:off x="395550" y="1473538"/>
            <a:ext cx="8352900" cy="3007200"/>
          </a:xfrm>
          <a:prstGeom prst="rect">
            <a:avLst/>
          </a:prstGeom>
          <a:noFill/>
          <a:ln>
            <a:noFill/>
          </a:ln>
        </p:spPr>
        <p:txBody>
          <a:bodyPr anchorCtr="0" anchor="ctr" bIns="91425" lIns="91425" spcFirstLastPara="1" rIns="91425" wrap="square" tIns="91425">
            <a:noAutofit/>
          </a:bodyPr>
          <a:lstStyle/>
          <a:p>
            <a:pPr indent="-349250" lvl="0" marL="457200" marR="0" rtl="0" algn="l">
              <a:lnSpc>
                <a:spcPct val="115000"/>
              </a:lnSpc>
              <a:spcBef>
                <a:spcPts val="0"/>
              </a:spcBef>
              <a:spcAft>
                <a:spcPts val="0"/>
              </a:spcAft>
              <a:buClr>
                <a:srgbClr val="3CEFAB"/>
              </a:buClr>
              <a:buSzPts val="1900"/>
              <a:buFont typeface="Helvetica Neue Light"/>
              <a:buChar char="●"/>
            </a:pPr>
            <a:r>
              <a:rPr i="0" lang="en-GB" sz="1900" u="none" cap="none" strike="noStrike">
                <a:solidFill>
                  <a:srgbClr val="333333"/>
                </a:solidFill>
                <a:latin typeface="Helvetica Neue Light"/>
                <a:ea typeface="Helvetica Neue Light"/>
                <a:cs typeface="Helvetica Neue Light"/>
                <a:sym typeface="Helvetica Neue Light"/>
              </a:rPr>
              <a:t>Redactar oraciones cortas</a:t>
            </a:r>
            <a:endParaRPr i="0" sz="1900" u="none" cap="none" strike="noStrike">
              <a:solidFill>
                <a:srgbClr val="333333"/>
              </a:solidFill>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rgbClr val="3CEFAB"/>
              </a:buClr>
              <a:buSzPts val="1900"/>
              <a:buFont typeface="Helvetica Neue Light"/>
              <a:buChar char="●"/>
            </a:pPr>
            <a:r>
              <a:rPr i="0" lang="en-GB" sz="1900" u="none" cap="none" strike="noStrike">
                <a:solidFill>
                  <a:srgbClr val="333333"/>
                </a:solidFill>
                <a:latin typeface="Helvetica Neue Light"/>
                <a:ea typeface="Helvetica Neue Light"/>
                <a:cs typeface="Helvetica Neue Light"/>
                <a:sym typeface="Helvetica Neue Light"/>
              </a:rPr>
              <a:t>Dividir en párrafos cada cuatro oraciones</a:t>
            </a:r>
            <a:endParaRPr i="0" sz="1900" u="none" cap="none" strike="noStrike">
              <a:solidFill>
                <a:srgbClr val="333333"/>
              </a:solidFill>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rgbClr val="3CEFAB"/>
              </a:buClr>
              <a:buSzPts val="1900"/>
              <a:buFont typeface="Helvetica Neue Light"/>
              <a:buChar char="●"/>
            </a:pPr>
            <a:r>
              <a:rPr i="0" lang="en-GB" sz="1900" u="none" cap="none" strike="noStrike">
                <a:solidFill>
                  <a:srgbClr val="333333"/>
                </a:solidFill>
                <a:latin typeface="Helvetica Neue Light"/>
                <a:ea typeface="Helvetica Neue Light"/>
                <a:cs typeface="Helvetica Neue Light"/>
                <a:sym typeface="Helvetica Neue Light"/>
              </a:rPr>
              <a:t>Limitar la extensión de los párrafos (Max: 75 palabras)</a:t>
            </a:r>
            <a:endParaRPr i="0" sz="1900" u="none" cap="none" strike="noStrike">
              <a:solidFill>
                <a:srgbClr val="333333"/>
              </a:solidFill>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rgbClr val="3CEFAB"/>
              </a:buClr>
              <a:buSzPts val="1900"/>
              <a:buFont typeface="Helvetica Neue Light"/>
              <a:buChar char="●"/>
            </a:pPr>
            <a:r>
              <a:rPr i="0" lang="en-GB" sz="1900" u="none" cap="none" strike="noStrike">
                <a:solidFill>
                  <a:srgbClr val="333333"/>
                </a:solidFill>
                <a:latin typeface="Helvetica Neue Light"/>
                <a:ea typeface="Helvetica Neue Light"/>
                <a:cs typeface="Helvetica Neue Light"/>
                <a:sym typeface="Helvetica Neue Light"/>
              </a:rPr>
              <a:t>Evitar párrafos en mayúsculas, ya que dificultan la lectura</a:t>
            </a:r>
            <a:endParaRPr i="0" sz="1900" u="none" cap="none" strike="noStrike">
              <a:solidFill>
                <a:srgbClr val="333333"/>
              </a:solidFill>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rgbClr val="3CEFAB"/>
              </a:buClr>
              <a:buSzPts val="1900"/>
              <a:buFont typeface="Helvetica Neue Light"/>
              <a:buChar char="●"/>
            </a:pPr>
            <a:r>
              <a:rPr i="0" lang="en-GB" sz="1900" u="none" cap="none" strike="noStrike">
                <a:solidFill>
                  <a:srgbClr val="333333"/>
                </a:solidFill>
                <a:latin typeface="Helvetica Neue Light"/>
                <a:ea typeface="Helvetica Neue Light"/>
                <a:cs typeface="Helvetica Neue Light"/>
                <a:sym typeface="Helvetica Neue Light"/>
              </a:rPr>
              <a:t>Usar números para cifras. Ya que rompen la uniformidad de lectura.</a:t>
            </a:r>
            <a:endParaRPr i="0" sz="1900" u="none" cap="none" strike="noStrike">
              <a:solidFill>
                <a:srgbClr val="333333"/>
              </a:solidFill>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rgbClr val="3CEFAB"/>
              </a:buClr>
              <a:buSzPts val="1900"/>
              <a:buFont typeface="Helvetica Neue Light"/>
              <a:buChar char="●"/>
            </a:pPr>
            <a:r>
              <a:rPr i="0" lang="en-GB" sz="1900" u="none" cap="none" strike="noStrike">
                <a:solidFill>
                  <a:srgbClr val="333333"/>
                </a:solidFill>
                <a:latin typeface="Helvetica Neue Light"/>
                <a:ea typeface="Helvetica Neue Light"/>
                <a:cs typeface="Helvetica Neue Light"/>
                <a:sym typeface="Helvetica Neue Light"/>
              </a:rPr>
              <a:t>Destacar usando negrita en las palabras clave para llamar la atención.</a:t>
            </a:r>
            <a:endParaRPr i="0" sz="1900" u="none" cap="none" strike="noStrike">
              <a:solidFill>
                <a:srgbClr val="333333"/>
              </a:solidFill>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rgbClr val="3CEFAB"/>
              </a:buClr>
              <a:buSzPts val="1900"/>
              <a:buFont typeface="Helvetica Neue Light"/>
              <a:buChar char="●"/>
            </a:pPr>
            <a:r>
              <a:rPr i="0" lang="en-GB" sz="1900" u="none" cap="none" strike="noStrike">
                <a:solidFill>
                  <a:srgbClr val="333333"/>
                </a:solidFill>
                <a:latin typeface="Helvetica Neue Light"/>
                <a:ea typeface="Helvetica Neue Light"/>
                <a:cs typeface="Helvetica Neue Light"/>
                <a:sym typeface="Helvetica Neue Light"/>
              </a:rPr>
              <a:t>Incluir subtítulos cada 3 párrafos para separar bloques temáticos</a:t>
            </a:r>
            <a:endParaRPr i="0" sz="1900" u="none" cap="none" strike="noStrike">
              <a:solidFill>
                <a:srgbClr val="333333"/>
              </a:solidFill>
              <a:latin typeface="Helvetica Neue Light"/>
              <a:ea typeface="Helvetica Neue Light"/>
              <a:cs typeface="Helvetica Neue Light"/>
              <a:sym typeface="Helvetica Neue Light"/>
            </a:endParaRPr>
          </a:p>
          <a:p>
            <a:pPr indent="-349250" lvl="0" marL="457200" marR="0" rtl="0" algn="l">
              <a:lnSpc>
                <a:spcPct val="115000"/>
              </a:lnSpc>
              <a:spcBef>
                <a:spcPts val="0"/>
              </a:spcBef>
              <a:spcAft>
                <a:spcPts val="0"/>
              </a:spcAft>
              <a:buClr>
                <a:srgbClr val="3CEFAB"/>
              </a:buClr>
              <a:buSzPts val="1900"/>
              <a:buFont typeface="Didact Gothic"/>
              <a:buChar char="●"/>
            </a:pPr>
            <a:r>
              <a:rPr i="0" lang="en-GB" sz="1900" u="none" cap="none" strike="noStrike">
                <a:solidFill>
                  <a:srgbClr val="333333"/>
                </a:solidFill>
                <a:latin typeface="Helvetica Neue Light"/>
                <a:ea typeface="Helvetica Neue Light"/>
                <a:cs typeface="Helvetica Neue Light"/>
                <a:sym typeface="Helvetica Neue Light"/>
              </a:rPr>
              <a:t>Utilizar elementos de lectura rápida como viñetas y listas numeradas</a:t>
            </a:r>
            <a:br>
              <a:rPr i="0" lang="en-GB" sz="1900" u="none" cap="none" strike="noStrike">
                <a:solidFill>
                  <a:srgbClr val="000000"/>
                </a:solidFill>
                <a:latin typeface="Helvetica Neue Light"/>
                <a:ea typeface="Helvetica Neue Light"/>
                <a:cs typeface="Helvetica Neue Light"/>
                <a:sym typeface="Helvetica Neue Light"/>
              </a:rPr>
            </a:br>
            <a:endParaRPr i="0" sz="1300" u="none" cap="none" strike="noStrike">
              <a:solidFill>
                <a:srgbClr val="FFFFFF"/>
              </a:solidFill>
              <a:latin typeface="Helvetica Neue Light"/>
              <a:ea typeface="Helvetica Neue Light"/>
              <a:cs typeface="Helvetica Neue Light"/>
              <a:sym typeface="Helvetica Neue Light"/>
            </a:endParaRPr>
          </a:p>
        </p:txBody>
      </p:sp>
      <p:sp>
        <p:nvSpPr>
          <p:cNvPr id="509" name="Google Shape;509;p81"/>
          <p:cNvSpPr txBox="1"/>
          <p:nvPr>
            <p:ph type="ctrTitle"/>
          </p:nvPr>
        </p:nvSpPr>
        <p:spPr>
          <a:xfrm>
            <a:off x="994850" y="338338"/>
            <a:ext cx="67707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000">
                <a:latin typeface="Anton"/>
                <a:ea typeface="Anton"/>
                <a:cs typeface="Anton"/>
                <a:sym typeface="Anton"/>
              </a:rPr>
              <a:t>PRÁCTICAS DE REDACCIÓN</a:t>
            </a:r>
            <a:endParaRPr i="1" sz="3000">
              <a:latin typeface="Anton"/>
              <a:ea typeface="Anton"/>
              <a:cs typeface="Anton"/>
              <a:sym typeface="Anton"/>
            </a:endParaRPr>
          </a:p>
        </p:txBody>
      </p:sp>
      <p:pic>
        <p:nvPicPr>
          <p:cNvPr id="510" name="Google Shape;510;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4" name="Shape 514"/>
        <p:cNvGrpSpPr/>
        <p:nvPr/>
      </p:nvGrpSpPr>
      <p:grpSpPr>
        <a:xfrm>
          <a:off x="0" y="0"/>
          <a:ext cx="0" cy="0"/>
          <a:chOff x="0" y="0"/>
          <a:chExt cx="0" cy="0"/>
        </a:xfrm>
      </p:grpSpPr>
      <p:pic>
        <p:nvPicPr>
          <p:cNvPr id="515" name="Google Shape;515;p82"/>
          <p:cNvPicPr preferRelativeResize="0"/>
          <p:nvPr/>
        </p:nvPicPr>
        <p:blipFill>
          <a:blip r:embed="rId3">
            <a:alphaModFix/>
          </a:blip>
          <a:stretch>
            <a:fillRect/>
          </a:stretch>
        </p:blipFill>
        <p:spPr>
          <a:xfrm>
            <a:off x="0" y="0"/>
            <a:ext cx="9143976" cy="5143500"/>
          </a:xfrm>
          <a:prstGeom prst="rect">
            <a:avLst/>
          </a:prstGeom>
          <a:noFill/>
          <a:ln>
            <a:noFill/>
          </a:ln>
        </p:spPr>
      </p:pic>
      <p:sp>
        <p:nvSpPr>
          <p:cNvPr id="516" name="Google Shape;516;p82"/>
          <p:cNvSpPr txBox="1"/>
          <p:nvPr/>
        </p:nvSpPr>
        <p:spPr>
          <a:xfrm>
            <a:off x="51750" y="2077200"/>
            <a:ext cx="90405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highlight>
                  <a:srgbClr val="3DFFBC"/>
                </a:highlight>
                <a:latin typeface="Anton"/>
                <a:ea typeface="Anton"/>
                <a:cs typeface="Anton"/>
                <a:sym typeface="Anton"/>
              </a:rPr>
              <a:t>PRINCIPIOS DE DISEÑO Y JERARQUÍA VISUAL   </a:t>
            </a:r>
            <a:endParaRPr i="1" sz="3600">
              <a:highlight>
                <a:srgbClr val="3DFFBC"/>
              </a:highlight>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0" name="Shape 520"/>
        <p:cNvGrpSpPr/>
        <p:nvPr/>
      </p:nvGrpSpPr>
      <p:grpSpPr>
        <a:xfrm>
          <a:off x="0" y="0"/>
          <a:ext cx="0" cy="0"/>
          <a:chOff x="0" y="0"/>
          <a:chExt cx="0" cy="0"/>
        </a:xfrm>
      </p:grpSpPr>
      <p:pic>
        <p:nvPicPr>
          <p:cNvPr id="521" name="Google Shape;521;p83"/>
          <p:cNvPicPr preferRelativeResize="0"/>
          <p:nvPr/>
        </p:nvPicPr>
        <p:blipFill rotWithShape="1">
          <a:blip r:embed="rId3">
            <a:alphaModFix/>
          </a:blip>
          <a:srcRect b="0" l="0" r="0" t="0"/>
          <a:stretch/>
        </p:blipFill>
        <p:spPr>
          <a:xfrm>
            <a:off x="0" y="778260"/>
            <a:ext cx="9144000" cy="4081549"/>
          </a:xfrm>
          <a:prstGeom prst="rect">
            <a:avLst/>
          </a:prstGeom>
          <a:noFill/>
          <a:ln>
            <a:noFill/>
          </a:ln>
        </p:spPr>
      </p:pic>
      <p:sp>
        <p:nvSpPr>
          <p:cNvPr id="522" name="Google Shape;522;p83"/>
          <p:cNvSpPr txBox="1"/>
          <p:nvPr/>
        </p:nvSpPr>
        <p:spPr>
          <a:xfrm>
            <a:off x="1637700" y="283710"/>
            <a:ext cx="586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PATRÓN Z Y CONTRASTE</a:t>
            </a:r>
            <a:endParaRPr i="1" sz="3600" u="none" cap="none" strike="noStrike">
              <a:solidFill>
                <a:srgbClr val="000000"/>
              </a:solidFill>
              <a:latin typeface="Anton"/>
              <a:ea typeface="Anton"/>
              <a:cs typeface="Anton"/>
              <a:sym typeface="Anton"/>
            </a:endParaRPr>
          </a:p>
        </p:txBody>
      </p:sp>
      <p:pic>
        <p:nvPicPr>
          <p:cNvPr id="523" name="Google Shape;523;p83"/>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7" name="Shape 527"/>
        <p:cNvGrpSpPr/>
        <p:nvPr/>
      </p:nvGrpSpPr>
      <p:grpSpPr>
        <a:xfrm>
          <a:off x="0" y="0"/>
          <a:ext cx="0" cy="0"/>
          <a:chOff x="0" y="0"/>
          <a:chExt cx="0" cy="0"/>
        </a:xfrm>
      </p:grpSpPr>
      <p:pic>
        <p:nvPicPr>
          <p:cNvPr id="528" name="Google Shape;528;p8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9" name="Google Shape;529;p84"/>
          <p:cNvSpPr txBox="1"/>
          <p:nvPr/>
        </p:nvSpPr>
        <p:spPr>
          <a:xfrm>
            <a:off x="1637700" y="434785"/>
            <a:ext cx="586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JERARQUÍA Y PRINCIPIOS:</a:t>
            </a:r>
            <a:endParaRPr i="1" sz="3600">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i="1" lang="en-GB" sz="3600">
                <a:solidFill>
                  <a:schemeClr val="dk1"/>
                </a:solidFill>
                <a:latin typeface="Anton"/>
                <a:ea typeface="Anton"/>
                <a:cs typeface="Anton"/>
                <a:sym typeface="Anton"/>
              </a:rPr>
              <a:t>PATRÓN Z Y CONTRASTE</a:t>
            </a:r>
            <a:endParaRPr b="1" i="1" sz="3600" u="none" cap="none" strike="noStrike">
              <a:solidFill>
                <a:srgbClr val="000000"/>
              </a:solidFill>
              <a:latin typeface="Lato"/>
              <a:ea typeface="Lato"/>
              <a:cs typeface="Lato"/>
              <a:sym typeface="Lato"/>
            </a:endParaRPr>
          </a:p>
        </p:txBody>
      </p:sp>
      <p:pic>
        <p:nvPicPr>
          <p:cNvPr id="530" name="Google Shape;530;p84"/>
          <p:cNvPicPr preferRelativeResize="0"/>
          <p:nvPr/>
        </p:nvPicPr>
        <p:blipFill rotWithShape="1">
          <a:blip r:embed="rId4">
            <a:alphaModFix/>
          </a:blip>
          <a:srcRect b="0" l="0" r="0" t="0"/>
          <a:stretch/>
        </p:blipFill>
        <p:spPr>
          <a:xfrm>
            <a:off x="2216639" y="1423885"/>
            <a:ext cx="4783748" cy="328484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4" name="Shape 534"/>
        <p:cNvGrpSpPr/>
        <p:nvPr/>
      </p:nvGrpSpPr>
      <p:grpSpPr>
        <a:xfrm>
          <a:off x="0" y="0"/>
          <a:ext cx="0" cy="0"/>
          <a:chOff x="0" y="0"/>
          <a:chExt cx="0" cy="0"/>
        </a:xfrm>
      </p:grpSpPr>
      <p:pic>
        <p:nvPicPr>
          <p:cNvPr id="535" name="Google Shape;535;p85"/>
          <p:cNvPicPr preferRelativeResize="0"/>
          <p:nvPr/>
        </p:nvPicPr>
        <p:blipFill rotWithShape="1">
          <a:blip r:embed="rId3">
            <a:alphaModFix/>
          </a:blip>
          <a:srcRect b="0" l="0" r="0" t="0"/>
          <a:stretch/>
        </p:blipFill>
        <p:spPr>
          <a:xfrm>
            <a:off x="0" y="880399"/>
            <a:ext cx="9144000" cy="4081549"/>
          </a:xfrm>
          <a:prstGeom prst="rect">
            <a:avLst/>
          </a:prstGeom>
          <a:noFill/>
          <a:ln>
            <a:noFill/>
          </a:ln>
        </p:spPr>
      </p:pic>
      <p:sp>
        <p:nvSpPr>
          <p:cNvPr id="536" name="Google Shape;536;p85"/>
          <p:cNvSpPr txBox="1"/>
          <p:nvPr/>
        </p:nvSpPr>
        <p:spPr>
          <a:xfrm>
            <a:off x="1376442" y="181569"/>
            <a:ext cx="6390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PRINCIPIOS: COHERENCIA VISUAL</a:t>
            </a:r>
            <a:endParaRPr i="1" sz="3600" u="none" cap="none" strike="noStrike">
              <a:solidFill>
                <a:srgbClr val="000000"/>
              </a:solidFill>
              <a:latin typeface="Anton"/>
              <a:ea typeface="Anton"/>
              <a:cs typeface="Anton"/>
              <a:sym typeface="Anton"/>
            </a:endParaRPr>
          </a:p>
        </p:txBody>
      </p:sp>
      <p:pic>
        <p:nvPicPr>
          <p:cNvPr id="537" name="Google Shape;537;p85"/>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3" name="Google Shape;543;p86"/>
          <p:cNvSpPr txBox="1"/>
          <p:nvPr/>
        </p:nvSpPr>
        <p:spPr>
          <a:xfrm>
            <a:off x="1637700" y="296056"/>
            <a:ext cx="586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PRINCIPIO: COHERENCIA VISUAL</a:t>
            </a:r>
            <a:endParaRPr i="1" sz="3600" u="none" cap="none" strike="noStrike">
              <a:solidFill>
                <a:srgbClr val="000000"/>
              </a:solidFill>
              <a:latin typeface="Anton"/>
              <a:ea typeface="Anton"/>
              <a:cs typeface="Anton"/>
              <a:sym typeface="Anton"/>
            </a:endParaRPr>
          </a:p>
        </p:txBody>
      </p:sp>
      <p:pic>
        <p:nvPicPr>
          <p:cNvPr id="544" name="Google Shape;544;p86"/>
          <p:cNvPicPr preferRelativeResize="0"/>
          <p:nvPr/>
        </p:nvPicPr>
        <p:blipFill rotWithShape="1">
          <a:blip r:embed="rId4">
            <a:alphaModFix/>
          </a:blip>
          <a:srcRect b="0" l="0" r="0" t="0"/>
          <a:stretch/>
        </p:blipFill>
        <p:spPr>
          <a:xfrm>
            <a:off x="1757549" y="1285156"/>
            <a:ext cx="5386074" cy="356229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8" name="Shape 548"/>
        <p:cNvGrpSpPr/>
        <p:nvPr/>
      </p:nvGrpSpPr>
      <p:grpSpPr>
        <a:xfrm>
          <a:off x="0" y="0"/>
          <a:ext cx="0" cy="0"/>
          <a:chOff x="0" y="0"/>
          <a:chExt cx="0" cy="0"/>
        </a:xfrm>
      </p:grpSpPr>
      <p:pic>
        <p:nvPicPr>
          <p:cNvPr id="549" name="Google Shape;549;p8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50" name="Google Shape;550;p87"/>
          <p:cNvPicPr preferRelativeResize="0"/>
          <p:nvPr/>
        </p:nvPicPr>
        <p:blipFill>
          <a:blip r:embed="rId4">
            <a:alphaModFix/>
          </a:blip>
          <a:stretch>
            <a:fillRect/>
          </a:stretch>
        </p:blipFill>
        <p:spPr>
          <a:xfrm>
            <a:off x="456550" y="217800"/>
            <a:ext cx="6207001" cy="47725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4" name="Shape 554"/>
        <p:cNvGrpSpPr/>
        <p:nvPr/>
      </p:nvGrpSpPr>
      <p:grpSpPr>
        <a:xfrm>
          <a:off x="0" y="0"/>
          <a:ext cx="0" cy="0"/>
          <a:chOff x="0" y="0"/>
          <a:chExt cx="0" cy="0"/>
        </a:xfrm>
      </p:grpSpPr>
      <p:pic>
        <p:nvPicPr>
          <p:cNvPr id="555" name="Google Shape;555;p88"/>
          <p:cNvPicPr preferRelativeResize="0"/>
          <p:nvPr/>
        </p:nvPicPr>
        <p:blipFill rotWithShape="1">
          <a:blip r:embed="rId3">
            <a:alphaModFix/>
          </a:blip>
          <a:srcRect b="0" l="0" r="0" t="0"/>
          <a:stretch/>
        </p:blipFill>
        <p:spPr>
          <a:xfrm>
            <a:off x="0" y="968363"/>
            <a:ext cx="9144000" cy="4081549"/>
          </a:xfrm>
          <a:prstGeom prst="rect">
            <a:avLst/>
          </a:prstGeom>
          <a:noFill/>
          <a:ln>
            <a:noFill/>
          </a:ln>
        </p:spPr>
      </p:pic>
      <p:sp>
        <p:nvSpPr>
          <p:cNvPr id="556" name="Google Shape;556;p88"/>
          <p:cNvSpPr txBox="1"/>
          <p:nvPr/>
        </p:nvSpPr>
        <p:spPr>
          <a:xfrm>
            <a:off x="1637693" y="93594"/>
            <a:ext cx="586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lang="en-GB" sz="3600">
                <a:latin typeface="Anton"/>
                <a:ea typeface="Anton"/>
                <a:cs typeface="Anton"/>
                <a:sym typeface="Anton"/>
              </a:rPr>
              <a:t>SIMETRÍA Y ASIMETRÍA</a:t>
            </a:r>
            <a:endParaRPr i="0" sz="3600" u="none" cap="none" strike="noStrike">
              <a:solidFill>
                <a:srgbClr val="000000"/>
              </a:solidFill>
              <a:latin typeface="Anton"/>
              <a:ea typeface="Anton"/>
              <a:cs typeface="Anton"/>
              <a:sym typeface="Anton"/>
            </a:endParaRPr>
          </a:p>
        </p:txBody>
      </p:sp>
      <p:pic>
        <p:nvPicPr>
          <p:cNvPr id="557" name="Google Shape;557;p88"/>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4"/>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Helvetica Neue"/>
                <a:ea typeface="Helvetica Neue"/>
                <a:cs typeface="Helvetica Neue"/>
                <a:sym typeface="Helvetica Neue"/>
              </a:rPr>
              <a:t>C</a:t>
            </a:r>
            <a:r>
              <a:rPr b="1" lang="en-GB">
                <a:latin typeface="Helvetica Neue"/>
                <a:ea typeface="Helvetica Neue"/>
                <a:cs typeface="Helvetica Neue"/>
                <a:sym typeface="Helvetica Neue"/>
              </a:rPr>
              <a:t>liente:</a:t>
            </a:r>
            <a:r>
              <a:rPr lang="en-GB">
                <a:latin typeface="Helvetica Neue Light"/>
                <a:ea typeface="Helvetica Neue Light"/>
                <a:cs typeface="Helvetica Neue Light"/>
                <a:sym typeface="Helvetica Neue Light"/>
              </a:rPr>
              <a:t> es quien compra (o tiene interés en comprar) nuestro producto o servicio, a cambio de una remuneración.</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a:latin typeface="Helvetica Neue"/>
                <a:ea typeface="Helvetica Neue"/>
                <a:cs typeface="Helvetica Neue"/>
                <a:sym typeface="Helvetica Neue"/>
              </a:rPr>
              <a:t>Percepción del cliente: </a:t>
            </a:r>
            <a:r>
              <a:rPr lang="en-GB">
                <a:latin typeface="Helvetica Neue Light"/>
                <a:ea typeface="Helvetica Neue Light"/>
                <a:cs typeface="Helvetica Neue Light"/>
                <a:sym typeface="Helvetica Neue Light"/>
              </a:rPr>
              <a:t>la percepción es el proceso mediante el cual un individuo selecciona, organiza e interpreta la información que recibe para crear una imagen del mundo con significado. La percepción del cliente se basa en su valoración de nuestro servicio, según el grado de satisfacción de sus necesidades y expectativas.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182" name="Google Shape;182;p44"/>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17</a:t>
            </a:r>
            <a:endParaRPr i="1" sz="2000">
              <a:latin typeface="Anton"/>
              <a:ea typeface="Anton"/>
              <a:cs typeface="Anton"/>
              <a:sym typeface="Anton"/>
            </a:endParaRPr>
          </a:p>
        </p:txBody>
      </p:sp>
      <p:pic>
        <p:nvPicPr>
          <p:cNvPr id="183" name="Google Shape;183;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4" name="Google Shape;184;p44"/>
          <p:cNvSpPr txBox="1"/>
          <p:nvPr/>
        </p:nvSpPr>
        <p:spPr>
          <a:xfrm>
            <a:off x="46745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Helvetica Neue"/>
                <a:ea typeface="Helvetica Neue"/>
                <a:cs typeface="Helvetica Neue"/>
                <a:sym typeface="Helvetica Neue"/>
              </a:rPr>
              <a:t>Usuario:</a:t>
            </a:r>
            <a:r>
              <a:rPr lang="en-GB">
                <a:solidFill>
                  <a:schemeClr val="dk1"/>
                </a:solidFill>
                <a:latin typeface="Helvetica Neue Light"/>
                <a:ea typeface="Helvetica Neue Light"/>
                <a:cs typeface="Helvetica Neue Light"/>
                <a:sym typeface="Helvetica Neue Light"/>
              </a:rPr>
              <a:t> es a quien tienen en mente las empresas desarrolladoras de hardware y software informático, cada vez que diseñan un nuevo dispositivo o aplicación. </a:t>
            </a:r>
            <a:endParaRPr b="1">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rPr b="1" lang="en-GB">
                <a:latin typeface="Helvetica Neue"/>
                <a:ea typeface="Helvetica Neue"/>
                <a:cs typeface="Helvetica Neue"/>
                <a:sym typeface="Helvetica Neue"/>
              </a:rPr>
              <a:t>Presupuesto: </a:t>
            </a:r>
            <a:r>
              <a:rPr lang="en-GB">
                <a:latin typeface="Helvetica Neue Light"/>
                <a:ea typeface="Helvetica Neue Light"/>
                <a:cs typeface="Helvetica Neue Light"/>
                <a:sym typeface="Helvetica Neue Light"/>
              </a:rPr>
              <a:t>es un plan de operaciones y recursos de una empresa, que se formula para lograr los objetivos en un cierto periodo de tiempo y se expresa en términos monetarios.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1" name="Shape 561"/>
        <p:cNvGrpSpPr/>
        <p:nvPr/>
      </p:nvGrpSpPr>
      <p:grpSpPr>
        <a:xfrm>
          <a:off x="0" y="0"/>
          <a:ext cx="0" cy="0"/>
          <a:chOff x="0" y="0"/>
          <a:chExt cx="0" cy="0"/>
        </a:xfrm>
      </p:grpSpPr>
      <p:sp>
        <p:nvSpPr>
          <p:cNvPr id="562" name="Google Shape;562;p89"/>
          <p:cNvSpPr txBox="1"/>
          <p:nvPr/>
        </p:nvSpPr>
        <p:spPr>
          <a:xfrm>
            <a:off x="1530950" y="132555"/>
            <a:ext cx="586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n-GB" sz="2800">
                <a:latin typeface="Anton"/>
                <a:ea typeface="Anton"/>
                <a:cs typeface="Anton"/>
                <a:sym typeface="Anton"/>
              </a:rPr>
              <a:t>ORGÁNICO VS. GEOMÉTRICO</a:t>
            </a:r>
            <a:endParaRPr i="1" sz="2800" u="none" cap="none" strike="noStrike">
              <a:solidFill>
                <a:srgbClr val="000000"/>
              </a:solidFill>
              <a:latin typeface="Anton"/>
              <a:ea typeface="Anton"/>
              <a:cs typeface="Anton"/>
              <a:sym typeface="Anton"/>
            </a:endParaRPr>
          </a:p>
        </p:txBody>
      </p:sp>
      <p:pic>
        <p:nvPicPr>
          <p:cNvPr id="563" name="Google Shape;563;p89"/>
          <p:cNvPicPr preferRelativeResize="0"/>
          <p:nvPr/>
        </p:nvPicPr>
        <p:blipFill rotWithShape="1">
          <a:blip r:embed="rId3">
            <a:alphaModFix/>
          </a:blip>
          <a:srcRect b="65406" l="0" r="0" t="0"/>
          <a:stretch/>
        </p:blipFill>
        <p:spPr>
          <a:xfrm>
            <a:off x="4113725" y="1169151"/>
            <a:ext cx="3165325" cy="3974348"/>
          </a:xfrm>
          <a:prstGeom prst="rect">
            <a:avLst/>
          </a:prstGeom>
          <a:noFill/>
          <a:ln>
            <a:noFill/>
          </a:ln>
        </p:spPr>
      </p:pic>
      <p:pic>
        <p:nvPicPr>
          <p:cNvPr id="564" name="Google Shape;564;p89"/>
          <p:cNvPicPr preferRelativeResize="0"/>
          <p:nvPr/>
        </p:nvPicPr>
        <p:blipFill rotWithShape="1">
          <a:blip r:embed="rId4">
            <a:alphaModFix/>
          </a:blip>
          <a:srcRect b="82389" l="0" r="0" t="0"/>
          <a:stretch/>
        </p:blipFill>
        <p:spPr>
          <a:xfrm>
            <a:off x="175675" y="1169150"/>
            <a:ext cx="3649175" cy="3974349"/>
          </a:xfrm>
          <a:prstGeom prst="rect">
            <a:avLst/>
          </a:prstGeom>
          <a:noFill/>
          <a:ln>
            <a:noFill/>
          </a:ln>
        </p:spPr>
      </p:pic>
      <p:pic>
        <p:nvPicPr>
          <p:cNvPr id="565" name="Google Shape;565;p89"/>
          <p:cNvPicPr preferRelativeResize="0"/>
          <p:nvPr/>
        </p:nvPicPr>
        <p:blipFill>
          <a:blip r:embed="rId5">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9" name="Shape 569"/>
        <p:cNvGrpSpPr/>
        <p:nvPr/>
      </p:nvGrpSpPr>
      <p:grpSpPr>
        <a:xfrm>
          <a:off x="0" y="0"/>
          <a:ext cx="0" cy="0"/>
          <a:chOff x="0" y="0"/>
          <a:chExt cx="0" cy="0"/>
        </a:xfrm>
      </p:grpSpPr>
      <p:pic>
        <p:nvPicPr>
          <p:cNvPr id="570" name="Google Shape;570;p9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1" name="Google Shape;571;p90"/>
          <p:cNvSpPr txBox="1"/>
          <p:nvPr/>
        </p:nvSpPr>
        <p:spPr>
          <a:xfrm>
            <a:off x="1637700" y="-11"/>
            <a:ext cx="586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n-GB" sz="2800">
                <a:latin typeface="Anton"/>
                <a:ea typeface="Anton"/>
                <a:cs typeface="Anton"/>
                <a:sym typeface="Anton"/>
              </a:rPr>
              <a:t>LEY DE HICKS</a:t>
            </a:r>
            <a:endParaRPr i="1" sz="2800" u="none" cap="none" strike="noStrike">
              <a:solidFill>
                <a:srgbClr val="000000"/>
              </a:solidFill>
              <a:latin typeface="Anton"/>
              <a:ea typeface="Anton"/>
              <a:cs typeface="Anton"/>
              <a:sym typeface="Anton"/>
            </a:endParaRPr>
          </a:p>
        </p:txBody>
      </p:sp>
      <p:pic>
        <p:nvPicPr>
          <p:cNvPr id="572" name="Google Shape;572;p90"/>
          <p:cNvPicPr preferRelativeResize="0"/>
          <p:nvPr/>
        </p:nvPicPr>
        <p:blipFill rotWithShape="1">
          <a:blip r:embed="rId4">
            <a:alphaModFix/>
          </a:blip>
          <a:srcRect b="0" l="0" r="0" t="0"/>
          <a:stretch/>
        </p:blipFill>
        <p:spPr>
          <a:xfrm>
            <a:off x="1474236" y="918160"/>
            <a:ext cx="6195528" cy="378849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6" name="Shape 576"/>
        <p:cNvGrpSpPr/>
        <p:nvPr/>
      </p:nvGrpSpPr>
      <p:grpSpPr>
        <a:xfrm>
          <a:off x="0" y="0"/>
          <a:ext cx="0" cy="0"/>
          <a:chOff x="0" y="0"/>
          <a:chExt cx="0" cy="0"/>
        </a:xfrm>
      </p:grpSpPr>
      <p:sp>
        <p:nvSpPr>
          <p:cNvPr id="577" name="Google Shape;577;p91"/>
          <p:cNvSpPr txBox="1"/>
          <p:nvPr/>
        </p:nvSpPr>
        <p:spPr>
          <a:xfrm>
            <a:off x="1637700" y="-11"/>
            <a:ext cx="5868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n-GB" sz="2800">
                <a:latin typeface="Anton"/>
                <a:ea typeface="Anton"/>
                <a:cs typeface="Anton"/>
                <a:sym typeface="Anton"/>
              </a:rPr>
              <a:t>LEY DE MILLER</a:t>
            </a:r>
            <a:endParaRPr i="1" sz="2800" u="none" cap="none" strike="noStrike">
              <a:solidFill>
                <a:srgbClr val="000000"/>
              </a:solidFill>
              <a:latin typeface="Anton"/>
              <a:ea typeface="Anton"/>
              <a:cs typeface="Anton"/>
              <a:sym typeface="Anton"/>
            </a:endParaRPr>
          </a:p>
        </p:txBody>
      </p:sp>
      <p:pic>
        <p:nvPicPr>
          <p:cNvPr id="578" name="Google Shape;578;p9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79" name="Google Shape;579;p91"/>
          <p:cNvPicPr preferRelativeResize="0"/>
          <p:nvPr/>
        </p:nvPicPr>
        <p:blipFill>
          <a:blip r:embed="rId4">
            <a:alphaModFix/>
          </a:blip>
          <a:stretch>
            <a:fillRect/>
          </a:stretch>
        </p:blipFill>
        <p:spPr>
          <a:xfrm>
            <a:off x="0" y="863961"/>
            <a:ext cx="7353900" cy="4126339"/>
          </a:xfrm>
          <a:prstGeom prst="rect">
            <a:avLst/>
          </a:prstGeom>
          <a:noFill/>
          <a:ln>
            <a:noFill/>
          </a:ln>
        </p:spPr>
      </p:pic>
      <p:sp>
        <p:nvSpPr>
          <p:cNvPr id="580" name="Google Shape;580;p91"/>
          <p:cNvSpPr/>
          <p:nvPr/>
        </p:nvSpPr>
        <p:spPr>
          <a:xfrm>
            <a:off x="1192875" y="897875"/>
            <a:ext cx="3630000" cy="39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 name="Google Shape;581;p91"/>
          <p:cNvCxnSpPr>
            <a:stCxn id="580" idx="3"/>
          </p:cNvCxnSpPr>
          <p:nvPr/>
        </p:nvCxnSpPr>
        <p:spPr>
          <a:xfrm>
            <a:off x="4822875" y="1096625"/>
            <a:ext cx="2796300" cy="0"/>
          </a:xfrm>
          <a:prstGeom prst="straightConnector1">
            <a:avLst/>
          </a:prstGeom>
          <a:noFill/>
          <a:ln cap="flat" cmpd="sng" w="28575">
            <a:solidFill>
              <a:srgbClr val="FF0000"/>
            </a:solidFill>
            <a:prstDash val="solid"/>
            <a:round/>
            <a:headEnd len="med" w="med" type="none"/>
            <a:tailEnd len="med" w="med" type="none"/>
          </a:ln>
        </p:spPr>
      </p:cxnSp>
      <p:sp>
        <p:nvSpPr>
          <p:cNvPr id="582" name="Google Shape;582;p91"/>
          <p:cNvSpPr txBox="1"/>
          <p:nvPr/>
        </p:nvSpPr>
        <p:spPr>
          <a:xfrm>
            <a:off x="7677138" y="711550"/>
            <a:ext cx="10773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Didact Gothic"/>
                <a:ea typeface="Didact Gothic"/>
                <a:cs typeface="Didact Gothic"/>
                <a:sym typeface="Didact Gothic"/>
              </a:rPr>
              <a:t>6 links</a:t>
            </a:r>
            <a:endParaRPr b="1" sz="2400">
              <a:latin typeface="Didact Gothic"/>
              <a:ea typeface="Didact Gothic"/>
              <a:cs typeface="Didact Gothic"/>
              <a:sym typeface="Didact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6" name="Shape 586"/>
        <p:cNvGrpSpPr/>
        <p:nvPr/>
      </p:nvGrpSpPr>
      <p:grpSpPr>
        <a:xfrm>
          <a:off x="0" y="0"/>
          <a:ext cx="0" cy="0"/>
          <a:chOff x="0" y="0"/>
          <a:chExt cx="0" cy="0"/>
        </a:xfrm>
      </p:grpSpPr>
      <p:pic>
        <p:nvPicPr>
          <p:cNvPr id="587" name="Google Shape;587;p9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8" name="Google Shape;588;p92"/>
          <p:cNvSpPr txBox="1"/>
          <p:nvPr/>
        </p:nvSpPr>
        <p:spPr>
          <a:xfrm>
            <a:off x="1257396" y="192772"/>
            <a:ext cx="6480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n-GB" sz="2800">
                <a:latin typeface="Anton"/>
                <a:ea typeface="Anton"/>
                <a:cs typeface="Anton"/>
                <a:sym typeface="Anton"/>
              </a:rPr>
              <a:t>PRINCIPIO DE “CHUNKING” O </a:t>
            </a:r>
            <a:endParaRPr i="1" sz="2800">
              <a:latin typeface="Anton"/>
              <a:ea typeface="Anton"/>
              <a:cs typeface="Anton"/>
              <a:sym typeface="Anton"/>
            </a:endParaRPr>
          </a:p>
          <a:p>
            <a:pPr indent="0" lvl="0" marL="0" marR="0" rtl="0" algn="ctr">
              <a:lnSpc>
                <a:spcPct val="100000"/>
              </a:lnSpc>
              <a:spcBef>
                <a:spcPts val="0"/>
              </a:spcBef>
              <a:spcAft>
                <a:spcPts val="0"/>
              </a:spcAft>
              <a:buClr>
                <a:srgbClr val="000000"/>
              </a:buClr>
              <a:buSzPts val="2800"/>
              <a:buFont typeface="Arial"/>
              <a:buNone/>
            </a:pPr>
            <a:r>
              <a:rPr i="1" lang="en-GB" sz="2800">
                <a:latin typeface="Anton"/>
                <a:ea typeface="Anton"/>
                <a:cs typeface="Anton"/>
                <a:sym typeface="Anton"/>
              </a:rPr>
              <a:t>CORTAR EN PEDAZOS</a:t>
            </a:r>
            <a:endParaRPr i="1" sz="2800" u="none" cap="none" strike="noStrike">
              <a:solidFill>
                <a:srgbClr val="000000"/>
              </a:solidFill>
              <a:latin typeface="Anton"/>
              <a:ea typeface="Anton"/>
              <a:cs typeface="Anton"/>
              <a:sym typeface="Anton"/>
            </a:endParaRPr>
          </a:p>
        </p:txBody>
      </p:sp>
      <p:pic>
        <p:nvPicPr>
          <p:cNvPr id="589" name="Google Shape;589;p92"/>
          <p:cNvPicPr preferRelativeResize="0"/>
          <p:nvPr/>
        </p:nvPicPr>
        <p:blipFill rotWithShape="1">
          <a:blip r:embed="rId4">
            <a:alphaModFix/>
          </a:blip>
          <a:srcRect b="0" l="0" r="0" t="0"/>
          <a:stretch/>
        </p:blipFill>
        <p:spPr>
          <a:xfrm>
            <a:off x="1406686" y="1665917"/>
            <a:ext cx="6479931" cy="2895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3" name="Shape 593"/>
        <p:cNvGrpSpPr/>
        <p:nvPr/>
      </p:nvGrpSpPr>
      <p:grpSpPr>
        <a:xfrm>
          <a:off x="0" y="0"/>
          <a:ext cx="0" cy="0"/>
          <a:chOff x="0" y="0"/>
          <a:chExt cx="0" cy="0"/>
        </a:xfrm>
      </p:grpSpPr>
      <p:pic>
        <p:nvPicPr>
          <p:cNvPr id="594" name="Google Shape;594;p9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5" name="Google Shape;595;p93"/>
          <p:cNvSpPr txBox="1"/>
          <p:nvPr/>
        </p:nvSpPr>
        <p:spPr>
          <a:xfrm>
            <a:off x="4057275" y="1172450"/>
            <a:ext cx="4569300" cy="33297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15000"/>
              </a:lnSpc>
              <a:spcBef>
                <a:spcPts val="0"/>
              </a:spcBef>
              <a:spcAft>
                <a:spcPts val="0"/>
              </a:spcAft>
              <a:buClr>
                <a:srgbClr val="8215BC"/>
              </a:buClr>
              <a:buSzPts val="2000"/>
              <a:buFont typeface="Didact Gothic"/>
              <a:buChar char="•"/>
            </a:pPr>
            <a:r>
              <a:rPr i="0" lang="en-GB" sz="2000" u="none" cap="none" strike="noStrike">
                <a:solidFill>
                  <a:srgbClr val="000000"/>
                </a:solidFill>
                <a:highlight>
                  <a:srgbClr val="FFFFFF"/>
                </a:highlight>
                <a:latin typeface="Didact Gothic"/>
                <a:ea typeface="Didact Gothic"/>
                <a:cs typeface="Didact Gothic"/>
                <a:sym typeface="Didact Gothic"/>
              </a:rPr>
              <a:t>Llama la atención dentro del ecosistema digital superpoblado.</a:t>
            </a:r>
            <a:endParaRPr i="0" sz="2000" u="none" cap="none" strike="noStrike">
              <a:solidFill>
                <a:srgbClr val="000000"/>
              </a:solidFill>
              <a:highlight>
                <a:srgbClr val="FFFFFF"/>
              </a:highlight>
              <a:latin typeface="Didact Gothic"/>
              <a:ea typeface="Didact Gothic"/>
              <a:cs typeface="Didact Gothic"/>
              <a:sym typeface="Didact Gothic"/>
            </a:endParaRPr>
          </a:p>
          <a:p>
            <a:pPr indent="-342900" lvl="0" marL="342900" marR="0" rtl="0" algn="l">
              <a:lnSpc>
                <a:spcPct val="115000"/>
              </a:lnSpc>
              <a:spcBef>
                <a:spcPts val="1000"/>
              </a:spcBef>
              <a:spcAft>
                <a:spcPts val="0"/>
              </a:spcAft>
              <a:buClr>
                <a:srgbClr val="8215BC"/>
              </a:buClr>
              <a:buSzPts val="2000"/>
              <a:buFont typeface="Didact Gothic"/>
              <a:buChar char="•"/>
            </a:pPr>
            <a:r>
              <a:rPr i="0" lang="en-GB" sz="2000" u="none" cap="none" strike="noStrike">
                <a:solidFill>
                  <a:srgbClr val="000000"/>
                </a:solidFill>
                <a:highlight>
                  <a:srgbClr val="FFFFFF"/>
                </a:highlight>
                <a:latin typeface="Didact Gothic"/>
                <a:ea typeface="Didact Gothic"/>
                <a:cs typeface="Didact Gothic"/>
                <a:sym typeface="Didact Gothic"/>
              </a:rPr>
              <a:t>Utiliza tipografías que los usuarios probablemente tengan instaladas en sus máquinas.</a:t>
            </a:r>
            <a:endParaRPr i="0" sz="2000" u="none" cap="none" strike="noStrike">
              <a:solidFill>
                <a:srgbClr val="000000"/>
              </a:solidFill>
              <a:highlight>
                <a:srgbClr val="FFFFFF"/>
              </a:highlight>
              <a:latin typeface="Didact Gothic"/>
              <a:ea typeface="Didact Gothic"/>
              <a:cs typeface="Didact Gothic"/>
              <a:sym typeface="Didact Gothic"/>
            </a:endParaRPr>
          </a:p>
          <a:p>
            <a:pPr indent="-342900" lvl="0" marL="342900" marR="0" rtl="0" algn="l">
              <a:lnSpc>
                <a:spcPct val="115000"/>
              </a:lnSpc>
              <a:spcBef>
                <a:spcPts val="1000"/>
              </a:spcBef>
              <a:spcAft>
                <a:spcPts val="1000"/>
              </a:spcAft>
              <a:buClr>
                <a:srgbClr val="8215BC"/>
              </a:buClr>
              <a:buSzPts val="2000"/>
              <a:buFont typeface="Didact Gothic"/>
              <a:buChar char="•"/>
            </a:pPr>
            <a:r>
              <a:rPr i="0" lang="en-GB" sz="2000" u="none" cap="none" strike="noStrike">
                <a:solidFill>
                  <a:srgbClr val="000000"/>
                </a:solidFill>
                <a:highlight>
                  <a:srgbClr val="FFFFFF"/>
                </a:highlight>
                <a:latin typeface="Didact Gothic"/>
                <a:ea typeface="Didact Gothic"/>
                <a:cs typeface="Didact Gothic"/>
                <a:sym typeface="Didact Gothic"/>
              </a:rPr>
              <a:t>Se ve bien en distintos dispositivos y resoluciones, de forma vertical u horizontal.</a:t>
            </a:r>
            <a:endParaRPr i="0" sz="2000" u="none" cap="none" strike="noStrike">
              <a:solidFill>
                <a:srgbClr val="000000"/>
              </a:solidFill>
              <a:latin typeface="Didact Gothic"/>
              <a:ea typeface="Didact Gothic"/>
              <a:cs typeface="Didact Gothic"/>
              <a:sym typeface="Didact Gothic"/>
            </a:endParaRPr>
          </a:p>
        </p:txBody>
      </p:sp>
      <p:sp>
        <p:nvSpPr>
          <p:cNvPr id="596" name="Google Shape;596;p93"/>
          <p:cNvSpPr txBox="1"/>
          <p:nvPr/>
        </p:nvSpPr>
        <p:spPr>
          <a:xfrm>
            <a:off x="4139925" y="641350"/>
            <a:ext cx="4404000" cy="63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i="0" lang="en-GB" sz="3200" u="none" cap="none" strike="noStrike">
                <a:solidFill>
                  <a:srgbClr val="000000"/>
                </a:solidFill>
                <a:latin typeface="Anton"/>
                <a:ea typeface="Anton"/>
                <a:cs typeface="Anton"/>
                <a:sym typeface="Anton"/>
              </a:rPr>
              <a:t>Un buen diseño digital...</a:t>
            </a:r>
            <a:endParaRPr i="0" sz="3200" u="none" cap="none" strike="noStrike">
              <a:solidFill>
                <a:srgbClr val="000000"/>
              </a:solidFill>
              <a:latin typeface="Anton"/>
              <a:ea typeface="Anton"/>
              <a:cs typeface="Anton"/>
              <a:sym typeface="Anton"/>
            </a:endParaRPr>
          </a:p>
        </p:txBody>
      </p:sp>
      <p:pic>
        <p:nvPicPr>
          <p:cNvPr id="597" name="Google Shape;597;p93"/>
          <p:cNvPicPr preferRelativeResize="0"/>
          <p:nvPr/>
        </p:nvPicPr>
        <p:blipFill>
          <a:blip r:embed="rId4">
            <a:alphaModFix/>
          </a:blip>
          <a:stretch>
            <a:fillRect/>
          </a:stretch>
        </p:blipFill>
        <p:spPr>
          <a:xfrm>
            <a:off x="135650" y="183950"/>
            <a:ext cx="3752474" cy="2251484"/>
          </a:xfrm>
          <a:prstGeom prst="rect">
            <a:avLst/>
          </a:prstGeom>
          <a:noFill/>
          <a:ln>
            <a:noFill/>
          </a:ln>
        </p:spPr>
      </p:pic>
      <p:pic>
        <p:nvPicPr>
          <p:cNvPr id="598" name="Google Shape;598;p93"/>
          <p:cNvPicPr preferRelativeResize="0"/>
          <p:nvPr/>
        </p:nvPicPr>
        <p:blipFill>
          <a:blip r:embed="rId5">
            <a:alphaModFix/>
          </a:blip>
          <a:stretch>
            <a:fillRect/>
          </a:stretch>
        </p:blipFill>
        <p:spPr>
          <a:xfrm>
            <a:off x="135650" y="2435425"/>
            <a:ext cx="3761770" cy="2554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602" name="Shape 602"/>
        <p:cNvGrpSpPr/>
        <p:nvPr/>
      </p:nvGrpSpPr>
      <p:grpSpPr>
        <a:xfrm>
          <a:off x="0" y="0"/>
          <a:ext cx="0" cy="0"/>
          <a:chOff x="0" y="0"/>
          <a:chExt cx="0" cy="0"/>
        </a:xfrm>
      </p:grpSpPr>
      <p:sp>
        <p:nvSpPr>
          <p:cNvPr id="603" name="Google Shape;603;p94"/>
          <p:cNvSpPr txBox="1"/>
          <p:nvPr/>
        </p:nvSpPr>
        <p:spPr>
          <a:xfrm>
            <a:off x="1180050" y="1135275"/>
            <a:ext cx="67839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VEAMOS EJEMPLOS</a:t>
            </a:r>
            <a:endParaRPr i="1" sz="4000">
              <a:latin typeface="Anton"/>
              <a:ea typeface="Anton"/>
              <a:cs typeface="Anton"/>
              <a:sym typeface="Anton"/>
            </a:endParaRPr>
          </a:p>
        </p:txBody>
      </p:sp>
      <p:pic>
        <p:nvPicPr>
          <p:cNvPr id="604" name="Google Shape;604;p9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5" name="Google Shape;605;p94"/>
          <p:cNvSpPr txBox="1"/>
          <p:nvPr/>
        </p:nvSpPr>
        <p:spPr>
          <a:xfrm>
            <a:off x="2206125" y="2218525"/>
            <a:ext cx="4870800" cy="1727700"/>
          </a:xfrm>
          <a:prstGeom prst="rect">
            <a:avLst/>
          </a:prstGeom>
          <a:noFill/>
          <a:ln>
            <a:noFill/>
          </a:ln>
        </p:spPr>
        <p:txBody>
          <a:bodyPr anchorCtr="0" anchor="t" bIns="91425" lIns="91425" spcFirstLastPara="1" rIns="91425" wrap="square" tIns="91425">
            <a:spAutoFit/>
          </a:bodyPr>
          <a:lstStyle/>
          <a:p>
            <a:pPr indent="-228600" lvl="0" marL="723900" rtl="0" algn="l">
              <a:lnSpc>
                <a:spcPct val="115000"/>
              </a:lnSpc>
              <a:spcBef>
                <a:spcPts val="0"/>
              </a:spcBef>
              <a:spcAft>
                <a:spcPts val="0"/>
              </a:spcAft>
              <a:buClr>
                <a:schemeClr val="lt1"/>
              </a:buClr>
              <a:buSzPts val="1500"/>
              <a:buFont typeface="Verdana"/>
              <a:buNone/>
            </a:pPr>
            <a:r>
              <a:rPr lang="en-GB" sz="1500">
                <a:solidFill>
                  <a:schemeClr val="lt1"/>
                </a:solidFill>
                <a:highlight>
                  <a:srgbClr val="7030A0"/>
                </a:highlight>
                <a:uFill>
                  <a:noFill/>
                </a:uFill>
                <a:latin typeface="Verdana"/>
                <a:ea typeface="Verdana"/>
                <a:cs typeface="Verdana"/>
                <a:sym typeface="Verdana"/>
                <a:hlinkClick r:id="rId4">
                  <a:extLst>
                    <a:ext uri="{A12FA001-AC4F-418D-AE19-62706E023703}">
                      <ahyp:hlinkClr val="tx"/>
                    </a:ext>
                  </a:extLst>
                </a:hlinkClick>
              </a:rPr>
              <a:t>https://dribbble.com/</a:t>
            </a:r>
            <a:endParaRPr sz="1500">
              <a:solidFill>
                <a:schemeClr val="lt1"/>
              </a:solidFill>
              <a:highlight>
                <a:srgbClr val="7030A0"/>
              </a:highlight>
              <a:latin typeface="Verdana"/>
              <a:ea typeface="Verdana"/>
              <a:cs typeface="Verdana"/>
              <a:sym typeface="Verdana"/>
            </a:endParaRPr>
          </a:p>
          <a:p>
            <a:pPr indent="-228600" lvl="0" marL="723900" rtl="0" algn="l">
              <a:lnSpc>
                <a:spcPct val="115000"/>
              </a:lnSpc>
              <a:spcBef>
                <a:spcPts val="0"/>
              </a:spcBef>
              <a:spcAft>
                <a:spcPts val="0"/>
              </a:spcAft>
              <a:buClr>
                <a:schemeClr val="lt1"/>
              </a:buClr>
              <a:buSzPts val="1500"/>
              <a:buFont typeface="Verdana"/>
              <a:buNone/>
            </a:pPr>
            <a:r>
              <a:rPr lang="en-GB" sz="1500">
                <a:solidFill>
                  <a:schemeClr val="lt1"/>
                </a:solidFill>
                <a:highlight>
                  <a:srgbClr val="7030A0"/>
                </a:highlight>
                <a:uFill>
                  <a:noFill/>
                </a:uFill>
                <a:latin typeface="Verdana"/>
                <a:ea typeface="Verdana"/>
                <a:cs typeface="Verdana"/>
                <a:sym typeface="Verdana"/>
                <a:hlinkClick r:id="rId5">
                  <a:extLst>
                    <a:ext uri="{A12FA001-AC4F-418D-AE19-62706E023703}">
                      <ahyp:hlinkClr val="tx"/>
                    </a:ext>
                  </a:extLst>
                </a:hlinkClick>
              </a:rPr>
              <a:t>https://www.behance.net/</a:t>
            </a:r>
            <a:endParaRPr sz="1500">
              <a:solidFill>
                <a:schemeClr val="lt1"/>
              </a:solidFill>
              <a:highlight>
                <a:srgbClr val="7030A0"/>
              </a:highlight>
              <a:latin typeface="Verdana"/>
              <a:ea typeface="Verdana"/>
              <a:cs typeface="Verdana"/>
              <a:sym typeface="Verdana"/>
            </a:endParaRPr>
          </a:p>
          <a:p>
            <a:pPr indent="-228600" lvl="0" marL="723900" rtl="0" algn="l">
              <a:lnSpc>
                <a:spcPct val="115000"/>
              </a:lnSpc>
              <a:spcBef>
                <a:spcPts val="0"/>
              </a:spcBef>
              <a:spcAft>
                <a:spcPts val="0"/>
              </a:spcAft>
              <a:buClr>
                <a:schemeClr val="lt1"/>
              </a:buClr>
              <a:buSzPts val="1500"/>
              <a:buFont typeface="Verdana"/>
              <a:buNone/>
            </a:pPr>
            <a:r>
              <a:rPr lang="en-GB" sz="1500">
                <a:solidFill>
                  <a:schemeClr val="lt1"/>
                </a:solidFill>
                <a:highlight>
                  <a:srgbClr val="7030A0"/>
                </a:highlight>
                <a:uFill>
                  <a:noFill/>
                </a:uFill>
                <a:latin typeface="Verdana"/>
                <a:ea typeface="Verdana"/>
                <a:cs typeface="Verdana"/>
                <a:sym typeface="Verdana"/>
                <a:hlinkClick r:id="rId6">
                  <a:extLst>
                    <a:ext uri="{A12FA001-AC4F-418D-AE19-62706E023703}">
                      <ahyp:hlinkClr val="tx"/>
                    </a:ext>
                  </a:extLst>
                </a:hlinkClick>
              </a:rPr>
              <a:t>https://www.designspiration.com/</a:t>
            </a:r>
            <a:endParaRPr sz="1500">
              <a:solidFill>
                <a:schemeClr val="lt1"/>
              </a:solidFill>
              <a:highlight>
                <a:srgbClr val="7030A0"/>
              </a:highlight>
              <a:latin typeface="Verdana"/>
              <a:ea typeface="Verdana"/>
              <a:cs typeface="Verdana"/>
              <a:sym typeface="Verdana"/>
            </a:endParaRPr>
          </a:p>
          <a:p>
            <a:pPr indent="-228600" lvl="0" marL="723900" rtl="0" algn="l">
              <a:lnSpc>
                <a:spcPct val="115000"/>
              </a:lnSpc>
              <a:spcBef>
                <a:spcPts val="0"/>
              </a:spcBef>
              <a:spcAft>
                <a:spcPts val="0"/>
              </a:spcAft>
              <a:buClr>
                <a:schemeClr val="lt1"/>
              </a:buClr>
              <a:buSzPts val="1500"/>
              <a:buFont typeface="Verdana"/>
              <a:buNone/>
            </a:pPr>
            <a:r>
              <a:rPr lang="en-GB" sz="1500">
                <a:solidFill>
                  <a:schemeClr val="lt1"/>
                </a:solidFill>
                <a:highlight>
                  <a:srgbClr val="7030A0"/>
                </a:highlight>
                <a:uFill>
                  <a:noFill/>
                </a:uFill>
                <a:latin typeface="Verdana"/>
                <a:ea typeface="Verdana"/>
                <a:cs typeface="Verdana"/>
                <a:sym typeface="Verdana"/>
                <a:hlinkClick r:id="rId7">
                  <a:extLst>
                    <a:ext uri="{A12FA001-AC4F-418D-AE19-62706E023703}">
                      <ahyp:hlinkClr val="tx"/>
                    </a:ext>
                  </a:extLst>
                </a:hlinkClick>
              </a:rPr>
              <a:t>https://www.awwwards.com/</a:t>
            </a:r>
            <a:endParaRPr sz="1500">
              <a:solidFill>
                <a:schemeClr val="lt1"/>
              </a:solidFill>
              <a:highlight>
                <a:srgbClr val="7030A0"/>
              </a:highlight>
              <a:latin typeface="Verdana"/>
              <a:ea typeface="Verdana"/>
              <a:cs typeface="Verdana"/>
              <a:sym typeface="Verdana"/>
            </a:endParaRPr>
          </a:p>
          <a:p>
            <a:pPr indent="-228600" lvl="0" marL="723900" rtl="0" algn="l">
              <a:lnSpc>
                <a:spcPct val="115000"/>
              </a:lnSpc>
              <a:spcBef>
                <a:spcPts val="0"/>
              </a:spcBef>
              <a:spcAft>
                <a:spcPts val="0"/>
              </a:spcAft>
              <a:buClr>
                <a:schemeClr val="lt1"/>
              </a:buClr>
              <a:buSzPts val="1500"/>
              <a:buFont typeface="Verdana"/>
              <a:buNone/>
            </a:pPr>
            <a:r>
              <a:rPr lang="en-GB" sz="1500">
                <a:solidFill>
                  <a:schemeClr val="lt1"/>
                </a:solidFill>
                <a:highlight>
                  <a:srgbClr val="7030A0"/>
                </a:highlight>
                <a:uFill>
                  <a:noFill/>
                </a:uFill>
                <a:latin typeface="Verdana"/>
                <a:ea typeface="Verdana"/>
                <a:cs typeface="Verdana"/>
                <a:sym typeface="Verdana"/>
                <a:hlinkClick r:id="rId8">
                  <a:extLst>
                    <a:ext uri="{A12FA001-AC4F-418D-AE19-62706E023703}">
                      <ahyp:hlinkClr val="tx"/>
                    </a:ext>
                  </a:extLst>
                </a:hlinkClick>
              </a:rPr>
              <a:t>https://www.deviantart.com/</a:t>
            </a:r>
            <a:endParaRPr sz="1500">
              <a:solidFill>
                <a:schemeClr val="lt1"/>
              </a:solidFill>
              <a:highlight>
                <a:srgbClr val="7030A0"/>
              </a:highlight>
              <a:latin typeface="Verdana"/>
              <a:ea typeface="Verdana"/>
              <a:cs typeface="Verdana"/>
              <a:sym typeface="Verdana"/>
            </a:endParaRPr>
          </a:p>
          <a:p>
            <a:pPr indent="0" lvl="0" marL="0" rtl="0" algn="l">
              <a:spcBef>
                <a:spcPts val="0"/>
              </a:spcBef>
              <a:spcAft>
                <a:spcPts val="0"/>
              </a:spcAft>
              <a:buNone/>
            </a:pPr>
            <a:r>
              <a:t/>
            </a:r>
            <a:endParaRPr>
              <a:solidFill>
                <a:schemeClr val="lt1"/>
              </a:solidFill>
              <a:highlight>
                <a:srgbClr val="7030A0"/>
              </a:highlight>
            </a:endParaRPr>
          </a:p>
        </p:txBody>
      </p:sp>
      <p:sp>
        <p:nvSpPr>
          <p:cNvPr id="606" name="Google Shape;606;p94"/>
          <p:cNvSpPr txBox="1"/>
          <p:nvPr/>
        </p:nvSpPr>
        <p:spPr>
          <a:xfrm>
            <a:off x="1583775" y="377340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9"/>
              </a:rPr>
              <a:t>https://www.google.com/url?q=https://dribbble.com/&amp;sa=D&amp;source=editors&amp;ust=1623876135609000&amp;usg=AOvVaw2KPthJVj_0K2YUpfK5DPLr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0" name="Shape 610"/>
        <p:cNvGrpSpPr/>
        <p:nvPr/>
      </p:nvGrpSpPr>
      <p:grpSpPr>
        <a:xfrm>
          <a:off x="0" y="0"/>
          <a:ext cx="0" cy="0"/>
          <a:chOff x="0" y="0"/>
          <a:chExt cx="0" cy="0"/>
        </a:xfrm>
      </p:grpSpPr>
      <p:sp>
        <p:nvSpPr>
          <p:cNvPr id="611" name="Google Shape;611;p9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TEMAS PRINCIPALES</a:t>
            </a:r>
            <a:endParaRPr i="1" sz="36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5" name="Shape 615"/>
        <p:cNvGrpSpPr/>
        <p:nvPr/>
      </p:nvGrpSpPr>
      <p:grpSpPr>
        <a:xfrm>
          <a:off x="0" y="0"/>
          <a:ext cx="0" cy="0"/>
          <a:chOff x="0" y="0"/>
          <a:chExt cx="0" cy="0"/>
        </a:xfrm>
      </p:grpSpPr>
      <p:sp>
        <p:nvSpPr>
          <p:cNvPr id="616" name="Google Shape;616;p96"/>
          <p:cNvSpPr txBox="1"/>
          <p:nvPr/>
        </p:nvSpPr>
        <p:spPr>
          <a:xfrm>
            <a:off x="4769075" y="1459388"/>
            <a:ext cx="42537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Prototipar una web.</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Establecer estruturas de una web.</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Darle estilo a las estructuras.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Dar estilo a fuentes, fondos y animaciones.</a:t>
            </a:r>
            <a:endParaRPr sz="1800">
              <a:solidFill>
                <a:srgbClr val="FFFFFF"/>
              </a:solidFill>
              <a:latin typeface="Helvetica Neue Light"/>
              <a:ea typeface="Helvetica Neue Light"/>
              <a:cs typeface="Helvetica Neue Light"/>
              <a:sym typeface="Helvetica Neue Light"/>
            </a:endParaRPr>
          </a:p>
        </p:txBody>
      </p:sp>
      <p:pic>
        <p:nvPicPr>
          <p:cNvPr id="617" name="Google Shape;617;p9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18" name="Google Shape;618;p96"/>
          <p:cNvSpPr txBox="1"/>
          <p:nvPr>
            <p:ph type="ctrTitle"/>
          </p:nvPr>
        </p:nvSpPr>
        <p:spPr>
          <a:xfrm>
            <a:off x="2363250" y="501900"/>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HTML Y CSS</a:t>
            </a:r>
            <a:endParaRPr i="1" sz="4000">
              <a:latin typeface="Anton"/>
              <a:ea typeface="Anton"/>
              <a:cs typeface="Anton"/>
              <a:sym typeface="Anton"/>
            </a:endParaRPr>
          </a:p>
        </p:txBody>
      </p:sp>
      <p:pic>
        <p:nvPicPr>
          <p:cNvPr id="619" name="Google Shape;619;p96"/>
          <p:cNvPicPr preferRelativeResize="0"/>
          <p:nvPr/>
        </p:nvPicPr>
        <p:blipFill>
          <a:blip r:embed="rId4">
            <a:alphaModFix/>
          </a:blip>
          <a:stretch>
            <a:fillRect/>
          </a:stretch>
        </p:blipFill>
        <p:spPr>
          <a:xfrm>
            <a:off x="693000" y="1491125"/>
            <a:ext cx="3992901" cy="2664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3" name="Shape 623"/>
        <p:cNvGrpSpPr/>
        <p:nvPr/>
      </p:nvGrpSpPr>
      <p:grpSpPr>
        <a:xfrm>
          <a:off x="0" y="0"/>
          <a:ext cx="0" cy="0"/>
          <a:chOff x="0" y="0"/>
          <a:chExt cx="0" cy="0"/>
        </a:xfrm>
      </p:grpSpPr>
      <p:sp>
        <p:nvSpPr>
          <p:cNvPr id="624" name="Google Shape;624;p97"/>
          <p:cNvSpPr txBox="1"/>
          <p:nvPr/>
        </p:nvSpPr>
        <p:spPr>
          <a:xfrm>
            <a:off x="5656350" y="1580475"/>
            <a:ext cx="25650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Box Modeling.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Flex.</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Grids.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Mobile First.</a:t>
            </a:r>
            <a:endParaRPr sz="1800">
              <a:solidFill>
                <a:srgbClr val="FFFFFF"/>
              </a:solidFill>
              <a:latin typeface="Helvetica Neue Light"/>
              <a:ea typeface="Helvetica Neue Light"/>
              <a:cs typeface="Helvetica Neue Light"/>
              <a:sym typeface="Helvetica Neue Light"/>
            </a:endParaRPr>
          </a:p>
        </p:txBody>
      </p:sp>
      <p:pic>
        <p:nvPicPr>
          <p:cNvPr id="625" name="Google Shape;625;p9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6" name="Google Shape;626;p97"/>
          <p:cNvSpPr txBox="1"/>
          <p:nvPr>
            <p:ph type="ctrTitle"/>
          </p:nvPr>
        </p:nvSpPr>
        <p:spPr>
          <a:xfrm>
            <a:off x="2363250" y="506900"/>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MODELADO Y GRIDS</a:t>
            </a:r>
            <a:endParaRPr i="1" sz="4000">
              <a:latin typeface="Anton"/>
              <a:ea typeface="Anton"/>
              <a:cs typeface="Anton"/>
              <a:sym typeface="Anton"/>
            </a:endParaRPr>
          </a:p>
        </p:txBody>
      </p:sp>
      <p:pic>
        <p:nvPicPr>
          <p:cNvPr id="627" name="Google Shape;627;p97"/>
          <p:cNvPicPr preferRelativeResize="0"/>
          <p:nvPr/>
        </p:nvPicPr>
        <p:blipFill rotWithShape="1">
          <a:blip r:embed="rId4">
            <a:alphaModFix/>
          </a:blip>
          <a:srcRect b="13239" l="0" r="0" t="0"/>
          <a:stretch/>
        </p:blipFill>
        <p:spPr>
          <a:xfrm>
            <a:off x="1233775" y="1510950"/>
            <a:ext cx="3930424" cy="30848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1" name="Shape 631"/>
        <p:cNvGrpSpPr/>
        <p:nvPr/>
      </p:nvGrpSpPr>
      <p:grpSpPr>
        <a:xfrm>
          <a:off x="0" y="0"/>
          <a:ext cx="0" cy="0"/>
          <a:chOff x="0" y="0"/>
          <a:chExt cx="0" cy="0"/>
        </a:xfrm>
      </p:grpSpPr>
      <p:sp>
        <p:nvSpPr>
          <p:cNvPr id="632" name="Google Shape;632;p98"/>
          <p:cNvSpPr txBox="1"/>
          <p:nvPr/>
        </p:nvSpPr>
        <p:spPr>
          <a:xfrm>
            <a:off x="4838500" y="1580475"/>
            <a:ext cx="38541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¿Qué es un framework?</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¿Cómo se usa?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Bootstrap.</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Procesadores de CSS.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SASS.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Operadores y Maps en SASS.</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633" name="Google Shape;633;p9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4" name="Google Shape;634;p98"/>
          <p:cNvSpPr txBox="1"/>
          <p:nvPr>
            <p:ph type="ctrTitle"/>
          </p:nvPr>
        </p:nvSpPr>
        <p:spPr>
          <a:xfrm>
            <a:off x="4556800" y="504125"/>
            <a:ext cx="44175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FRAMEWORKS Y SASS</a:t>
            </a:r>
            <a:endParaRPr i="1" sz="4000">
              <a:latin typeface="Anton"/>
              <a:ea typeface="Anton"/>
              <a:cs typeface="Anton"/>
              <a:sym typeface="Anton"/>
            </a:endParaRPr>
          </a:p>
        </p:txBody>
      </p:sp>
      <p:pic>
        <p:nvPicPr>
          <p:cNvPr id="635" name="Google Shape;635;p98"/>
          <p:cNvPicPr preferRelativeResize="0"/>
          <p:nvPr/>
        </p:nvPicPr>
        <p:blipFill rotWithShape="1">
          <a:blip r:embed="rId4">
            <a:alphaModFix/>
          </a:blip>
          <a:srcRect b="0" l="32059" r="32102" t="0"/>
          <a:stretch/>
        </p:blipFill>
        <p:spPr>
          <a:xfrm>
            <a:off x="0" y="0"/>
            <a:ext cx="4228474"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88" name="Shape 188"/>
        <p:cNvGrpSpPr/>
        <p:nvPr/>
      </p:nvGrpSpPr>
      <p:grpSpPr>
        <a:xfrm>
          <a:off x="0" y="0"/>
          <a:ext cx="0" cy="0"/>
          <a:chOff x="0" y="0"/>
          <a:chExt cx="0" cy="0"/>
        </a:xfrm>
      </p:grpSpPr>
      <p:sp>
        <p:nvSpPr>
          <p:cNvPr id="189" name="Google Shape;189;p4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90" name="Google Shape;190;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9" name="Shape 639"/>
        <p:cNvGrpSpPr/>
        <p:nvPr/>
      </p:nvGrpSpPr>
      <p:grpSpPr>
        <a:xfrm>
          <a:off x="0" y="0"/>
          <a:ext cx="0" cy="0"/>
          <a:chOff x="0" y="0"/>
          <a:chExt cx="0" cy="0"/>
        </a:xfrm>
      </p:grpSpPr>
      <p:sp>
        <p:nvSpPr>
          <p:cNvPr id="640" name="Google Shape;640;p99"/>
          <p:cNvSpPr txBox="1"/>
          <p:nvPr/>
        </p:nvSpPr>
        <p:spPr>
          <a:xfrm>
            <a:off x="5656350" y="1580475"/>
            <a:ext cx="32028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Didact Gothic"/>
              <a:buChar char="●"/>
            </a:pPr>
            <a:r>
              <a:rPr lang="en-GB" sz="1800">
                <a:solidFill>
                  <a:schemeClr val="dk1"/>
                </a:solidFill>
                <a:highlight>
                  <a:srgbClr val="FFFFFF"/>
                </a:highlight>
                <a:latin typeface="Didact Gothic"/>
                <a:ea typeface="Didact Gothic"/>
                <a:cs typeface="Didact Gothic"/>
                <a:sym typeface="Didact Gothic"/>
              </a:rPr>
              <a:t>Servidores</a:t>
            </a:r>
            <a:endParaRPr sz="1800">
              <a:solidFill>
                <a:schemeClr val="dk1"/>
              </a:solidFill>
              <a:highlight>
                <a:srgbClr val="FFFFFF"/>
              </a:highlight>
              <a:latin typeface="Didact Gothic"/>
              <a:ea typeface="Didact Gothic"/>
              <a:cs typeface="Didact Gothic"/>
              <a:sym typeface="Didact Gothic"/>
            </a:endParaRPr>
          </a:p>
          <a:p>
            <a:pPr indent="-342900" lvl="0" marL="457200" rtl="0" algn="l">
              <a:lnSpc>
                <a:spcPct val="150000"/>
              </a:lnSpc>
              <a:spcBef>
                <a:spcPts val="0"/>
              </a:spcBef>
              <a:spcAft>
                <a:spcPts val="0"/>
              </a:spcAft>
              <a:buClr>
                <a:srgbClr val="3DFFBC"/>
              </a:buClr>
              <a:buSzPts val="1800"/>
              <a:buFont typeface="Didact Gothic"/>
              <a:buChar char="●"/>
            </a:pPr>
            <a:r>
              <a:rPr lang="en-GB" sz="1800">
                <a:solidFill>
                  <a:schemeClr val="dk1"/>
                </a:solidFill>
                <a:highlight>
                  <a:srgbClr val="FFFFFF"/>
                </a:highlight>
                <a:latin typeface="Didact Gothic"/>
                <a:ea typeface="Didact Gothic"/>
                <a:cs typeface="Didact Gothic"/>
                <a:sym typeface="Didact Gothic"/>
              </a:rPr>
              <a:t>Seguridad para la Web</a:t>
            </a:r>
            <a:endParaRPr sz="1800">
              <a:solidFill>
                <a:schemeClr val="dk1"/>
              </a:solidFill>
              <a:highlight>
                <a:srgbClr val="FFFFFF"/>
              </a:highlight>
              <a:latin typeface="Didact Gothic"/>
              <a:ea typeface="Didact Gothic"/>
              <a:cs typeface="Didact Gothic"/>
              <a:sym typeface="Didact Gothic"/>
            </a:endParaRPr>
          </a:p>
          <a:p>
            <a:pPr indent="-342900" lvl="0" marL="457200" rtl="0" algn="l">
              <a:lnSpc>
                <a:spcPct val="150000"/>
              </a:lnSpc>
              <a:spcBef>
                <a:spcPts val="0"/>
              </a:spcBef>
              <a:spcAft>
                <a:spcPts val="0"/>
              </a:spcAft>
              <a:buClr>
                <a:srgbClr val="3DFFBC"/>
              </a:buClr>
              <a:buSzPts val="1800"/>
              <a:buFont typeface="Didact Gothic"/>
              <a:buChar char="●"/>
            </a:pPr>
            <a:r>
              <a:rPr lang="en-GB" sz="1800">
                <a:solidFill>
                  <a:schemeClr val="dk1"/>
                </a:solidFill>
                <a:highlight>
                  <a:srgbClr val="FFFFFF"/>
                </a:highlight>
                <a:latin typeface="Didact Gothic"/>
                <a:ea typeface="Didact Gothic"/>
                <a:cs typeface="Didact Gothic"/>
                <a:sym typeface="Didact Gothic"/>
              </a:rPr>
              <a:t>SEO</a:t>
            </a:r>
            <a:endParaRPr sz="1800">
              <a:solidFill>
                <a:schemeClr val="dk1"/>
              </a:solidFill>
              <a:highlight>
                <a:srgbClr val="FFFFFF"/>
              </a:highlight>
              <a:latin typeface="Didact Gothic"/>
              <a:ea typeface="Didact Gothic"/>
              <a:cs typeface="Didact Gothic"/>
              <a:sym typeface="Didact Gothic"/>
            </a:endParaRPr>
          </a:p>
          <a:p>
            <a:pPr indent="-342900" lvl="0" marL="457200" rtl="0" algn="l">
              <a:lnSpc>
                <a:spcPct val="150000"/>
              </a:lnSpc>
              <a:spcBef>
                <a:spcPts val="0"/>
              </a:spcBef>
              <a:spcAft>
                <a:spcPts val="0"/>
              </a:spcAft>
              <a:buClr>
                <a:srgbClr val="3DFFBC"/>
              </a:buClr>
              <a:buSzPts val="1800"/>
              <a:buFont typeface="Didact Gothic"/>
              <a:buChar char="●"/>
            </a:pPr>
            <a:r>
              <a:rPr lang="en-GB" sz="1800">
                <a:solidFill>
                  <a:schemeClr val="dk1"/>
                </a:solidFill>
                <a:highlight>
                  <a:srgbClr val="FFFFFF"/>
                </a:highlight>
                <a:latin typeface="Didact Gothic"/>
                <a:ea typeface="Didact Gothic"/>
                <a:cs typeface="Didact Gothic"/>
                <a:sym typeface="Didact Gothic"/>
              </a:rPr>
              <a:t>Git</a:t>
            </a:r>
            <a:endParaRPr sz="1800">
              <a:solidFill>
                <a:schemeClr val="dk1"/>
              </a:solidFill>
              <a:highlight>
                <a:srgbClr val="FFFFFF"/>
              </a:highlight>
              <a:latin typeface="Didact Gothic"/>
              <a:ea typeface="Didact Gothic"/>
              <a:cs typeface="Didact Gothic"/>
              <a:sym typeface="Didact Gothic"/>
            </a:endParaRPr>
          </a:p>
          <a:p>
            <a:pPr indent="-342900" lvl="0" marL="457200" rtl="0" algn="l">
              <a:lnSpc>
                <a:spcPct val="150000"/>
              </a:lnSpc>
              <a:spcBef>
                <a:spcPts val="0"/>
              </a:spcBef>
              <a:spcAft>
                <a:spcPts val="0"/>
              </a:spcAft>
              <a:buClr>
                <a:srgbClr val="3DFFBC"/>
              </a:buClr>
              <a:buSzPts val="1800"/>
              <a:buFont typeface="Didact Gothic"/>
              <a:buChar char="●"/>
            </a:pPr>
            <a:r>
              <a:rPr lang="en-GB" sz="1800">
                <a:solidFill>
                  <a:schemeClr val="dk1"/>
                </a:solidFill>
                <a:highlight>
                  <a:srgbClr val="FFFFFF"/>
                </a:highlight>
                <a:latin typeface="Didact Gothic"/>
                <a:ea typeface="Didact Gothic"/>
                <a:cs typeface="Didact Gothic"/>
                <a:sym typeface="Didact Gothic"/>
              </a:rPr>
              <a:t>Github</a:t>
            </a:r>
            <a:endParaRPr sz="1800">
              <a:solidFill>
                <a:schemeClr val="dk1"/>
              </a:solidFill>
              <a:highlight>
                <a:srgbClr val="FFFFFF"/>
              </a:highlight>
              <a:latin typeface="Didact Gothic"/>
              <a:ea typeface="Didact Gothic"/>
              <a:cs typeface="Didact Gothic"/>
              <a:sym typeface="Didact Gothic"/>
            </a:endParaRPr>
          </a:p>
        </p:txBody>
      </p:sp>
      <p:pic>
        <p:nvPicPr>
          <p:cNvPr id="641" name="Google Shape;641;p9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2" name="Google Shape;642;p99"/>
          <p:cNvSpPr txBox="1"/>
          <p:nvPr>
            <p:ph type="ctrTitle"/>
          </p:nvPr>
        </p:nvSpPr>
        <p:spPr>
          <a:xfrm>
            <a:off x="0" y="375825"/>
            <a:ext cx="9144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600">
                <a:latin typeface="Anton"/>
                <a:ea typeface="Anton"/>
                <a:cs typeface="Anton"/>
                <a:sym typeface="Anton"/>
              </a:rPr>
              <a:t>SERVIDORES, SEO y CONTROLADOR DE VERSIONES</a:t>
            </a:r>
            <a:endParaRPr i="1" sz="3600">
              <a:latin typeface="Anton"/>
              <a:ea typeface="Anton"/>
              <a:cs typeface="Anton"/>
              <a:sym typeface="Anton"/>
            </a:endParaRPr>
          </a:p>
        </p:txBody>
      </p:sp>
      <p:pic>
        <p:nvPicPr>
          <p:cNvPr id="643" name="Google Shape;643;p99"/>
          <p:cNvPicPr preferRelativeResize="0"/>
          <p:nvPr/>
        </p:nvPicPr>
        <p:blipFill>
          <a:blip r:embed="rId4">
            <a:alphaModFix/>
          </a:blip>
          <a:stretch>
            <a:fillRect/>
          </a:stretch>
        </p:blipFill>
        <p:spPr>
          <a:xfrm>
            <a:off x="152400" y="1435550"/>
            <a:ext cx="5197700" cy="2598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7" name="Shape 647"/>
        <p:cNvGrpSpPr/>
        <p:nvPr/>
      </p:nvGrpSpPr>
      <p:grpSpPr>
        <a:xfrm>
          <a:off x="0" y="0"/>
          <a:ext cx="0" cy="0"/>
          <a:chOff x="0" y="0"/>
          <a:chExt cx="0" cy="0"/>
        </a:xfrm>
      </p:grpSpPr>
      <p:sp>
        <p:nvSpPr>
          <p:cNvPr id="648" name="Google Shape;648;p100"/>
          <p:cNvSpPr txBox="1"/>
          <p:nvPr/>
        </p:nvSpPr>
        <p:spPr>
          <a:xfrm>
            <a:off x="5503950" y="1580475"/>
            <a:ext cx="3513900" cy="2727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Hosting.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Dominio.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Subir la web a un Hosting.</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FTP.</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Conocer al cliente.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Presupuesto.</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649" name="Google Shape;649;p10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0" name="Google Shape;650;p100"/>
          <p:cNvSpPr txBox="1"/>
          <p:nvPr>
            <p:ph type="ctrTitle"/>
          </p:nvPr>
        </p:nvSpPr>
        <p:spPr>
          <a:xfrm>
            <a:off x="468450" y="327475"/>
            <a:ext cx="82071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600">
                <a:latin typeface="Anton"/>
                <a:ea typeface="Anton"/>
                <a:cs typeface="Anton"/>
                <a:sym typeface="Anton"/>
              </a:rPr>
              <a:t>WEB ONLINE Y CONOCER AL CLIENTE</a:t>
            </a:r>
            <a:endParaRPr i="1" sz="3600">
              <a:latin typeface="Anton"/>
              <a:ea typeface="Anton"/>
              <a:cs typeface="Anton"/>
              <a:sym typeface="Anton"/>
            </a:endParaRPr>
          </a:p>
        </p:txBody>
      </p:sp>
      <p:pic>
        <p:nvPicPr>
          <p:cNvPr id="651" name="Google Shape;651;p100"/>
          <p:cNvPicPr preferRelativeResize="0"/>
          <p:nvPr/>
        </p:nvPicPr>
        <p:blipFill>
          <a:blip r:embed="rId4">
            <a:alphaModFix/>
          </a:blip>
          <a:stretch>
            <a:fillRect/>
          </a:stretch>
        </p:blipFill>
        <p:spPr>
          <a:xfrm>
            <a:off x="956725" y="1255625"/>
            <a:ext cx="4197320" cy="35555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101"/>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Tips y Buenas prácticas</a:t>
            </a:r>
            <a:endParaRPr i="1" sz="3600">
              <a:solidFill>
                <a:srgbClr val="E0FF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0" name="Shape 660"/>
        <p:cNvGrpSpPr/>
        <p:nvPr/>
      </p:nvGrpSpPr>
      <p:grpSpPr>
        <a:xfrm>
          <a:off x="0" y="0"/>
          <a:ext cx="0" cy="0"/>
          <a:chOff x="0" y="0"/>
          <a:chExt cx="0" cy="0"/>
        </a:xfrm>
      </p:grpSpPr>
      <p:pic>
        <p:nvPicPr>
          <p:cNvPr id="661" name="Google Shape;661;p10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2" name="Google Shape;662;p102"/>
          <p:cNvSpPr txBox="1"/>
          <p:nvPr>
            <p:ph type="ctrTitle"/>
          </p:nvPr>
        </p:nvSpPr>
        <p:spPr>
          <a:xfrm>
            <a:off x="468450" y="327475"/>
            <a:ext cx="82071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Tips a tener en cuenta: DISEÑO</a:t>
            </a:r>
            <a:endParaRPr i="1" sz="3600">
              <a:latin typeface="Anton"/>
              <a:ea typeface="Anton"/>
              <a:cs typeface="Anton"/>
              <a:sym typeface="Anton"/>
            </a:endParaRPr>
          </a:p>
        </p:txBody>
      </p:sp>
      <p:sp>
        <p:nvSpPr>
          <p:cNvPr id="663" name="Google Shape;663;p102"/>
          <p:cNvSpPr txBox="1"/>
          <p:nvPr/>
        </p:nvSpPr>
        <p:spPr>
          <a:xfrm>
            <a:off x="590050" y="1358250"/>
            <a:ext cx="8207100" cy="35709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Muchas veces un diseño simple pero ENTENDIBLE es mejor que un diseño lleno de contenido y con mucho ruido</a:t>
            </a:r>
            <a:endParaRPr>
              <a:solidFill>
                <a:schemeClr val="dk1"/>
              </a:solidFill>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latin typeface="Helvetica Neue Light"/>
                <a:ea typeface="Helvetica Neue Light"/>
                <a:cs typeface="Helvetica Neue Light"/>
                <a:sym typeface="Helvetica Neue Light"/>
              </a:rPr>
              <a:t>La mejor manera de elegir la paleta de colores de su sitio es ir primero por el logo y después por el mensaje que se quiere transmitir, cada color tiene un significado. Así también buscar colores complementarios al color principal que eligieron, como? Buscando referencias en Google, Pinterest, </a:t>
            </a:r>
            <a:r>
              <a:rPr lang="en-GB" u="sng">
                <a:solidFill>
                  <a:srgbClr val="0563C1"/>
                </a:solidFill>
                <a:latin typeface="Helvetica Neue Light"/>
                <a:ea typeface="Helvetica Neue Light"/>
                <a:cs typeface="Helvetica Neue Light"/>
                <a:sym typeface="Helvetica Neue Light"/>
                <a:hlinkClick r:id="rId4">
                  <a:extLst>
                    <a:ext uri="{A12FA001-AC4F-418D-AE19-62706E023703}">
                      <ahyp:hlinkClr val="tx"/>
                    </a:ext>
                  </a:extLst>
                </a:hlinkClick>
              </a:rPr>
              <a:t>https://colorhunt.co/</a:t>
            </a:r>
            <a:r>
              <a:rPr lang="en-GB">
                <a:solidFill>
                  <a:schemeClr val="dk1"/>
                </a:solidFill>
                <a:latin typeface="Helvetica Neue Light"/>
                <a:ea typeface="Helvetica Neue Light"/>
                <a:cs typeface="Helvetica Neue Light"/>
                <a:sym typeface="Helvetica Neue Light"/>
              </a:rPr>
              <a:t> </a:t>
            </a:r>
            <a:endParaRPr>
              <a:solidFill>
                <a:schemeClr val="dk1"/>
              </a:solidFill>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latin typeface="Helvetica Neue Light"/>
                <a:ea typeface="Helvetica Neue Light"/>
                <a:cs typeface="Helvetica Neue Light"/>
                <a:sym typeface="Helvetica Neue Light"/>
              </a:rPr>
              <a:t>La mejor forma de elegir el contenido y como acomodarlo es darle una jerarquía a cada uno, que es lo </a:t>
            </a:r>
            <a:r>
              <a:rPr lang="en-GB">
                <a:solidFill>
                  <a:schemeClr val="dk1"/>
                </a:solidFill>
                <a:latin typeface="Helvetica Neue Light"/>
                <a:ea typeface="Helvetica Neue Light"/>
                <a:cs typeface="Helvetica Neue Light"/>
                <a:sym typeface="Helvetica Neue Light"/>
              </a:rPr>
              <a:t>más</a:t>
            </a:r>
            <a:r>
              <a:rPr lang="en-GB">
                <a:solidFill>
                  <a:schemeClr val="dk1"/>
                </a:solidFill>
                <a:latin typeface="Helvetica Neue Light"/>
                <a:ea typeface="Helvetica Neue Light"/>
                <a:cs typeface="Helvetica Neue Light"/>
                <a:sym typeface="Helvetica Neue Light"/>
              </a:rPr>
              <a:t> importante? Que tiene que resaltar? Que quiero mostrar en imágenes y que en texto?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7" name="Shape 667"/>
        <p:cNvGrpSpPr/>
        <p:nvPr/>
      </p:nvGrpSpPr>
      <p:grpSpPr>
        <a:xfrm>
          <a:off x="0" y="0"/>
          <a:ext cx="0" cy="0"/>
          <a:chOff x="0" y="0"/>
          <a:chExt cx="0" cy="0"/>
        </a:xfrm>
      </p:grpSpPr>
      <p:pic>
        <p:nvPicPr>
          <p:cNvPr id="668" name="Google Shape;668;p10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9" name="Google Shape;669;p103"/>
          <p:cNvSpPr txBox="1"/>
          <p:nvPr>
            <p:ph type="ctrTitle"/>
          </p:nvPr>
        </p:nvSpPr>
        <p:spPr>
          <a:xfrm>
            <a:off x="468450" y="327475"/>
            <a:ext cx="82071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Tips a tener en cuenta: DISEÑO</a:t>
            </a:r>
            <a:endParaRPr i="1" sz="3600">
              <a:latin typeface="Anton"/>
              <a:ea typeface="Anton"/>
              <a:cs typeface="Anton"/>
              <a:sym typeface="Anton"/>
            </a:endParaRPr>
          </a:p>
        </p:txBody>
      </p:sp>
      <p:sp>
        <p:nvSpPr>
          <p:cNvPr id="670" name="Google Shape;670;p103"/>
          <p:cNvSpPr txBox="1"/>
          <p:nvPr/>
        </p:nvSpPr>
        <p:spPr>
          <a:xfrm>
            <a:off x="590050" y="1358250"/>
            <a:ext cx="8207100" cy="3247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La persona </a:t>
            </a:r>
            <a:r>
              <a:rPr lang="en-GB">
                <a:solidFill>
                  <a:schemeClr val="dk1"/>
                </a:solidFill>
                <a:highlight>
                  <a:schemeClr val="lt1"/>
                </a:highlight>
                <a:latin typeface="Helvetica Neue Light"/>
                <a:ea typeface="Helvetica Neue Light"/>
                <a:cs typeface="Helvetica Neue Light"/>
                <a:sym typeface="Helvetica Neue Light"/>
              </a:rPr>
              <a:t>más</a:t>
            </a:r>
            <a:r>
              <a:rPr lang="en-GB">
                <a:solidFill>
                  <a:schemeClr val="dk1"/>
                </a:solidFill>
                <a:highlight>
                  <a:schemeClr val="lt1"/>
                </a:highlight>
                <a:latin typeface="Helvetica Neue Light"/>
                <a:ea typeface="Helvetica Neue Light"/>
                <a:cs typeface="Helvetica Neue Light"/>
                <a:sym typeface="Helvetica Neue Light"/>
              </a:rPr>
              <a:t> importante a la hora de “usar” un sitio es el usuario, es por esto que debemos diseñar y desarrollar un sitio pensando en él </a:t>
            </a:r>
            <a:endParaRPr>
              <a:solidFill>
                <a:schemeClr val="dk1"/>
              </a:solidFill>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Hay que tener en cuenta QUE se quiere decir y </a:t>
            </a:r>
            <a:r>
              <a:rPr lang="en-GB">
                <a:solidFill>
                  <a:schemeClr val="dk1"/>
                </a:solidFill>
                <a:highlight>
                  <a:schemeClr val="lt1"/>
                </a:highlight>
                <a:latin typeface="Helvetica Neue Light"/>
                <a:ea typeface="Helvetica Neue Light"/>
                <a:cs typeface="Helvetica Neue Light"/>
                <a:sym typeface="Helvetica Neue Light"/>
              </a:rPr>
              <a:t>CÓMO</a:t>
            </a:r>
            <a:r>
              <a:rPr lang="en-GB">
                <a:solidFill>
                  <a:schemeClr val="dk1"/>
                </a:solidFill>
                <a:highlight>
                  <a:schemeClr val="lt1"/>
                </a:highlight>
                <a:latin typeface="Helvetica Neue Light"/>
                <a:ea typeface="Helvetica Neue Light"/>
                <a:cs typeface="Helvetica Neue Light"/>
                <a:sym typeface="Helvetica Neue Light"/>
              </a:rPr>
              <a:t>, por eso es importante saber comunicar con las palabras pero también con el diseño, por ej con las tipografías: https://www.fontpair.co/ combinaciones tipográficas</a:t>
            </a:r>
            <a:endParaRPr>
              <a:solidFill>
                <a:schemeClr val="dk1"/>
              </a:solidFill>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latin typeface="Helvetica Neue Light"/>
                <a:ea typeface="Helvetica Neue Light"/>
                <a:cs typeface="Helvetica Neue Light"/>
                <a:sym typeface="Helvetica Neue Light"/>
              </a:rPr>
              <a:t>Nutrirse viendo otras webs, otros diseños, otros estilos.. ir anotando lo que nos gusta o lo que no y como lo mejoraríamos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4" name="Shape 674"/>
        <p:cNvGrpSpPr/>
        <p:nvPr/>
      </p:nvGrpSpPr>
      <p:grpSpPr>
        <a:xfrm>
          <a:off x="0" y="0"/>
          <a:ext cx="0" cy="0"/>
          <a:chOff x="0" y="0"/>
          <a:chExt cx="0" cy="0"/>
        </a:xfrm>
      </p:grpSpPr>
      <p:pic>
        <p:nvPicPr>
          <p:cNvPr id="675" name="Google Shape;675;p10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76" name="Google Shape;676;p104"/>
          <p:cNvSpPr txBox="1"/>
          <p:nvPr>
            <p:ph type="ctrTitle"/>
          </p:nvPr>
        </p:nvSpPr>
        <p:spPr>
          <a:xfrm>
            <a:off x="468450" y="327475"/>
            <a:ext cx="8207100" cy="724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Tips a tener en cuenta: CÓDIGO</a:t>
            </a:r>
            <a:endParaRPr i="1" sz="3600">
              <a:latin typeface="Anton"/>
              <a:ea typeface="Anton"/>
              <a:cs typeface="Anton"/>
              <a:sym typeface="Anton"/>
            </a:endParaRPr>
          </a:p>
        </p:txBody>
      </p:sp>
      <p:sp>
        <p:nvSpPr>
          <p:cNvPr id="677" name="Google Shape;677;p104"/>
          <p:cNvSpPr txBox="1"/>
          <p:nvPr/>
        </p:nvSpPr>
        <p:spPr>
          <a:xfrm>
            <a:off x="590075" y="940600"/>
            <a:ext cx="5813400" cy="4049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Dividir el código en partes más simples</a:t>
            </a:r>
            <a:endParaRPr>
              <a:solidFill>
                <a:schemeClr val="dk1"/>
              </a:solidFill>
            </a:endParaRPr>
          </a:p>
          <a:p>
            <a:pPr indent="-342900" lvl="0" marL="457200" rtl="0" algn="l">
              <a:lnSpc>
                <a:spcPct val="115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Los comentarios relevantes en el código y documentación</a:t>
            </a:r>
            <a:endParaRPr>
              <a:solidFill>
                <a:schemeClr val="dk1"/>
              </a:solidFill>
            </a:endParaRPr>
          </a:p>
          <a:p>
            <a:pPr indent="-342900" lvl="0" marL="457200" rtl="0" algn="l">
              <a:lnSpc>
                <a:spcPct val="115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Agrupación de bloques de código para mejor legibilidad</a:t>
            </a:r>
            <a:endParaRPr>
              <a:solidFill>
                <a:schemeClr val="dk1"/>
              </a:solidFill>
            </a:endParaRPr>
          </a:p>
          <a:p>
            <a:pPr indent="-342900" lvl="0" marL="457200" rtl="0" algn="l">
              <a:lnSpc>
                <a:spcPct val="115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Los nombres de las variables, de las clases y funciones deben ser descriptivas. Tienen que tener relación con lo que están conteniendo</a:t>
            </a:r>
            <a:endParaRPr>
              <a:solidFill>
                <a:schemeClr val="dk1"/>
              </a:solidFill>
            </a:endParaRPr>
          </a:p>
          <a:p>
            <a:pPr indent="-342900" lvl="0" marL="457200" rtl="0" algn="l">
              <a:lnSpc>
                <a:spcPct val="115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Evitar la anidación profunda</a:t>
            </a:r>
            <a:endParaRPr>
              <a:solidFill>
                <a:schemeClr val="dk1"/>
              </a:solidFill>
            </a:endParaRPr>
          </a:p>
          <a:p>
            <a:pPr indent="-342900" lvl="0" marL="457200" rtl="0" algn="l">
              <a:lnSpc>
                <a:spcPct val="115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Reutiliza código</a:t>
            </a:r>
            <a:endParaRPr>
              <a:solidFill>
                <a:schemeClr val="dk1"/>
              </a:solidFill>
            </a:endParaRPr>
          </a:p>
          <a:p>
            <a:pPr indent="-342900" lvl="0" marL="457200" rtl="0" algn="l">
              <a:lnSpc>
                <a:spcPct val="115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Indentación del código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pic>
        <p:nvPicPr>
          <p:cNvPr descr="Gráfico&#10;&#10;Descripción generada automáticamente" id="678" name="Google Shape;678;p104"/>
          <p:cNvPicPr preferRelativeResize="0"/>
          <p:nvPr/>
        </p:nvPicPr>
        <p:blipFill rotWithShape="1">
          <a:blip r:embed="rId4">
            <a:alphaModFix/>
          </a:blip>
          <a:srcRect b="0" l="0" r="0" t="0"/>
          <a:stretch/>
        </p:blipFill>
        <p:spPr>
          <a:xfrm>
            <a:off x="6403463" y="1601201"/>
            <a:ext cx="2262544" cy="226254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2" name="Shape 682"/>
        <p:cNvGrpSpPr/>
        <p:nvPr/>
      </p:nvGrpSpPr>
      <p:grpSpPr>
        <a:xfrm>
          <a:off x="0" y="0"/>
          <a:ext cx="0" cy="0"/>
          <a:chOff x="0" y="0"/>
          <a:chExt cx="0" cy="0"/>
        </a:xfrm>
      </p:grpSpPr>
      <p:pic>
        <p:nvPicPr>
          <p:cNvPr id="683" name="Google Shape;683;p10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84" name="Google Shape;684;p105"/>
          <p:cNvSpPr txBox="1"/>
          <p:nvPr>
            <p:ph type="ctrTitle"/>
          </p:nvPr>
        </p:nvSpPr>
        <p:spPr>
          <a:xfrm>
            <a:off x="468450" y="327475"/>
            <a:ext cx="8207100" cy="724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Tips a tener en cuenta: CÓDIGO</a:t>
            </a:r>
            <a:endParaRPr i="1" sz="3600">
              <a:latin typeface="Anton"/>
              <a:ea typeface="Anton"/>
              <a:cs typeface="Anton"/>
              <a:sym typeface="Anton"/>
            </a:endParaRPr>
          </a:p>
        </p:txBody>
      </p:sp>
      <p:sp>
        <p:nvSpPr>
          <p:cNvPr id="685" name="Google Shape;685;p105"/>
          <p:cNvSpPr txBox="1"/>
          <p:nvPr/>
        </p:nvSpPr>
        <p:spPr>
          <a:xfrm>
            <a:off x="590075" y="940600"/>
            <a:ext cx="5813400" cy="4063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Ser prolijo a la hora de armar todo el código de sus html</a:t>
            </a:r>
            <a:endParaRPr>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Respetar los tabs para que se entienda aun mejor el código</a:t>
            </a:r>
            <a:endParaRPr>
              <a:solidFill>
                <a:schemeClr val="dk1"/>
              </a:solidFill>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Respetar las etiquetas contenedoras y utilizarlas como es debido</a:t>
            </a:r>
            <a:endParaRPr>
              <a:solidFill>
                <a:schemeClr val="dk1"/>
              </a:solidFill>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Investigar, ser autodidacta y buscar como se hace determinada cosa ayuda a que entiendas mejor el código y lo que </a:t>
            </a:r>
            <a:r>
              <a:rPr lang="en-GB">
                <a:solidFill>
                  <a:schemeClr val="dk1"/>
                </a:solidFill>
                <a:highlight>
                  <a:schemeClr val="lt1"/>
                </a:highlight>
                <a:latin typeface="Helvetica Neue Light"/>
                <a:ea typeface="Helvetica Neue Light"/>
                <a:cs typeface="Helvetica Neue Light"/>
                <a:sym typeface="Helvetica Neue Light"/>
              </a:rPr>
              <a:t>estás</a:t>
            </a:r>
            <a:r>
              <a:rPr lang="en-GB">
                <a:solidFill>
                  <a:schemeClr val="dk1"/>
                </a:solidFill>
                <a:highlight>
                  <a:schemeClr val="lt1"/>
                </a:highlight>
                <a:latin typeface="Helvetica Neue Light"/>
                <a:ea typeface="Helvetica Neue Light"/>
                <a:cs typeface="Helvetica Neue Light"/>
                <a:sym typeface="Helvetica Neue Light"/>
              </a:rPr>
              <a:t> haciendo</a:t>
            </a:r>
            <a:endParaRPr>
              <a:solidFill>
                <a:schemeClr val="dk1"/>
              </a:solidFill>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Usar el inspeccionador, se suelen encontrar cualquier tipo de errores usándolo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pic>
        <p:nvPicPr>
          <p:cNvPr descr="Un gato sentado en un escritorio&#10;&#10;Descripción generada automáticamente con confianza media" id="686" name="Google Shape;686;p105"/>
          <p:cNvPicPr preferRelativeResize="0"/>
          <p:nvPr/>
        </p:nvPicPr>
        <p:blipFill rotWithShape="1">
          <a:blip r:embed="rId4">
            <a:alphaModFix/>
          </a:blip>
          <a:srcRect b="0" l="0" r="0" t="0"/>
          <a:stretch/>
        </p:blipFill>
        <p:spPr>
          <a:xfrm>
            <a:off x="6319926" y="2137550"/>
            <a:ext cx="2292200" cy="2292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10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3600"/>
              <a:buFont typeface="Arial"/>
              <a:buNone/>
            </a:pPr>
            <a:r>
              <a:rPr i="1" lang="en-GB" sz="3600">
                <a:solidFill>
                  <a:srgbClr val="E0FF00"/>
                </a:solidFill>
                <a:latin typeface="Anton"/>
                <a:ea typeface="Anton"/>
                <a:cs typeface="Anton"/>
                <a:sym typeface="Anton"/>
              </a:rPr>
              <a:t>BUSCÁ TU PRIMER TRABAJO O </a:t>
            </a:r>
            <a:endParaRPr>
              <a:solidFill>
                <a:schemeClr val="dk1"/>
              </a:solidFill>
            </a:endParaRPr>
          </a:p>
          <a:p>
            <a:pPr indent="0" lvl="0" marL="0" rtl="0" algn="ctr">
              <a:spcBef>
                <a:spcPts val="0"/>
              </a:spcBef>
              <a:spcAft>
                <a:spcPts val="0"/>
              </a:spcAft>
              <a:buClr>
                <a:schemeClr val="dk1"/>
              </a:buClr>
              <a:buSzPts val="3600"/>
              <a:buFont typeface="Arial"/>
              <a:buNone/>
            </a:pPr>
            <a:r>
              <a:rPr i="1" lang="en-GB" sz="3600">
                <a:solidFill>
                  <a:srgbClr val="E0FF00"/>
                </a:solidFill>
                <a:latin typeface="Anton"/>
                <a:ea typeface="Anton"/>
                <a:cs typeface="Anton"/>
                <a:sym typeface="Anton"/>
              </a:rPr>
              <a:t>ANIMATE A SER FREELANCE</a:t>
            </a:r>
            <a:endParaRPr i="1" sz="3600">
              <a:solidFill>
                <a:srgbClr val="E0FF00"/>
              </a:solidFill>
              <a:latin typeface="Anton"/>
              <a:ea typeface="Anton"/>
              <a:cs typeface="Anton"/>
              <a:sym typeface="Anto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5" name="Shape 695"/>
        <p:cNvGrpSpPr/>
        <p:nvPr/>
      </p:nvGrpSpPr>
      <p:grpSpPr>
        <a:xfrm>
          <a:off x="0" y="0"/>
          <a:ext cx="0" cy="0"/>
          <a:chOff x="0" y="0"/>
          <a:chExt cx="0" cy="0"/>
        </a:xfrm>
      </p:grpSpPr>
      <p:pic>
        <p:nvPicPr>
          <p:cNvPr id="696" name="Google Shape;696;p10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97" name="Google Shape;697;p107"/>
          <p:cNvSpPr txBox="1"/>
          <p:nvPr>
            <p:ph type="ctrTitle"/>
          </p:nvPr>
        </p:nvSpPr>
        <p:spPr>
          <a:xfrm>
            <a:off x="468450" y="327475"/>
            <a:ext cx="8207100" cy="724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GB" sz="4000">
                <a:latin typeface="Anton"/>
                <a:ea typeface="Anton"/>
                <a:cs typeface="Anton"/>
                <a:sym typeface="Anton"/>
              </a:rPr>
              <a:t>Para tener en cuenta:</a:t>
            </a:r>
            <a:endParaRPr i="1" sz="3600">
              <a:latin typeface="Anton"/>
              <a:ea typeface="Anton"/>
              <a:cs typeface="Anton"/>
              <a:sym typeface="Anton"/>
            </a:endParaRPr>
          </a:p>
        </p:txBody>
      </p:sp>
      <p:sp>
        <p:nvSpPr>
          <p:cNvPr id="698" name="Google Shape;698;p107"/>
          <p:cNvSpPr txBox="1"/>
          <p:nvPr/>
        </p:nvSpPr>
        <p:spPr>
          <a:xfrm>
            <a:off x="590075" y="940600"/>
            <a:ext cx="5813400" cy="723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120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
        <p:nvSpPr>
          <p:cNvPr id="699" name="Google Shape;699;p107"/>
          <p:cNvSpPr txBox="1"/>
          <p:nvPr/>
        </p:nvSpPr>
        <p:spPr>
          <a:xfrm>
            <a:off x="322850" y="679800"/>
            <a:ext cx="8352600" cy="44637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Preguntarle a amigos, familiares, conocidos, gente de slack si les interesa que les hagan sus sitios, para tener que mostrar (OJO tampoco que se abusen de ustedes! )</a:t>
            </a:r>
            <a:endParaRPr>
              <a:solidFill>
                <a:schemeClr val="dk1"/>
              </a:solidFill>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Armarse un brief / mail con todos los puntos que crean que el cliente tiene que saber antes de comenzar el trabajo: precio, medios de pago, formas de pago, tiempo, etc</a:t>
            </a:r>
            <a:endParaRPr>
              <a:solidFill>
                <a:schemeClr val="dk1"/>
              </a:solidFill>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Hacer su cv en código, ayuda a mostrar que saben hacer</a:t>
            </a:r>
            <a:endParaRPr>
              <a:solidFill>
                <a:schemeClr val="dk1"/>
              </a:solidFill>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Crear</a:t>
            </a:r>
            <a:r>
              <a:rPr lang="en-GB">
                <a:solidFill>
                  <a:schemeClr val="dk1"/>
                </a:solidFill>
                <a:highlight>
                  <a:schemeClr val="lt1"/>
                </a:highlight>
                <a:latin typeface="Helvetica Neue Light"/>
                <a:ea typeface="Helvetica Neue Light"/>
                <a:cs typeface="Helvetica Neue Light"/>
                <a:sym typeface="Helvetica Neue Light"/>
              </a:rPr>
              <a:t> redes, behance, linkedin</a:t>
            </a:r>
            <a:endParaRPr>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Sigan estudiando y adquiriendo conocimientos</a:t>
            </a:r>
            <a:endParaRPr>
              <a:solidFill>
                <a:schemeClr val="dk1"/>
              </a:solidFill>
            </a:endParaRPr>
          </a:p>
          <a:p>
            <a:pPr indent="-342900" lvl="0" marL="457200" rtl="0" algn="l">
              <a:lnSpc>
                <a:spcPct val="150000"/>
              </a:lnSpc>
              <a:spcBef>
                <a:spcPts val="1200"/>
              </a:spcBef>
              <a:spcAft>
                <a:spcPts val="0"/>
              </a:spcAft>
              <a:buClr>
                <a:srgbClr val="3DFFBC"/>
              </a:buClr>
              <a:buSzPts val="1800"/>
              <a:buFont typeface="Helvetica Neue Light"/>
              <a:buChar char="●"/>
            </a:pPr>
            <a:r>
              <a:rPr lang="en-GB">
                <a:solidFill>
                  <a:schemeClr val="dk1"/>
                </a:solidFill>
                <a:highlight>
                  <a:schemeClr val="lt1"/>
                </a:highlight>
                <a:latin typeface="Helvetica Neue Light"/>
                <a:ea typeface="Helvetica Neue Light"/>
                <a:cs typeface="Helvetica Neue Light"/>
                <a:sym typeface="Helvetica Neue Light"/>
              </a:rPr>
              <a:t>Saber mostrar lo que hicieron es muy importante! </a:t>
            </a:r>
            <a:endParaRPr>
              <a:solidFill>
                <a:schemeClr val="dk1"/>
              </a:solidFill>
            </a:endParaRPr>
          </a:p>
          <a:p>
            <a:pPr indent="0" lvl="0" marL="114300" rtl="0" algn="l">
              <a:lnSpc>
                <a:spcPct val="150000"/>
              </a:lnSpc>
              <a:spcBef>
                <a:spcPts val="1200"/>
              </a:spcBef>
              <a:spcAft>
                <a:spcPts val="0"/>
              </a:spcAft>
              <a:buClr>
                <a:schemeClr val="dk1"/>
              </a:buClr>
              <a:buFont typeface="Arial"/>
              <a:buNone/>
            </a:pPr>
            <a:r>
              <a:rPr b="1" lang="en-GB">
                <a:solidFill>
                  <a:srgbClr val="99FF33"/>
                </a:solidFill>
                <a:highlight>
                  <a:schemeClr val="lt1"/>
                </a:highlight>
                <a:latin typeface="Helvetica Neue Light"/>
                <a:ea typeface="Helvetica Neue Light"/>
                <a:cs typeface="Helvetica Neue Light"/>
                <a:sym typeface="Helvetica Neue Light"/>
              </a:rPr>
              <a:t>       </a:t>
            </a:r>
            <a:r>
              <a:rPr b="1" lang="en-GB">
                <a:solidFill>
                  <a:srgbClr val="3DFFBC"/>
                </a:solidFill>
                <a:highlight>
                  <a:schemeClr val="lt1"/>
                </a:highlight>
                <a:latin typeface="Helvetica Neue"/>
                <a:ea typeface="Helvetica Neue"/>
                <a:cs typeface="Helvetica Neue"/>
                <a:sym typeface="Helvetica Neue"/>
              </a:rPr>
              <a:t>Usen mockup para mostrar lo que saben hacer</a:t>
            </a:r>
            <a:endParaRPr/>
          </a:p>
        </p:txBody>
      </p:sp>
      <p:pic>
        <p:nvPicPr>
          <p:cNvPr descr="Interfaz de usuario gráfica, Sitio web&#10;&#10;Descripción generada automáticamente" id="700" name="Google Shape;700;p107"/>
          <p:cNvPicPr preferRelativeResize="0"/>
          <p:nvPr/>
        </p:nvPicPr>
        <p:blipFill rotWithShape="1">
          <a:blip r:embed="rId4">
            <a:alphaModFix/>
          </a:blip>
          <a:srcRect b="0" l="0" r="0" t="0"/>
          <a:stretch/>
        </p:blipFill>
        <p:spPr>
          <a:xfrm>
            <a:off x="6287928" y="2705346"/>
            <a:ext cx="2246100" cy="13884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4" name="Shape 704"/>
        <p:cNvGrpSpPr/>
        <p:nvPr/>
      </p:nvGrpSpPr>
      <p:grpSpPr>
        <a:xfrm>
          <a:off x="0" y="0"/>
          <a:ext cx="0" cy="0"/>
          <a:chOff x="0" y="0"/>
          <a:chExt cx="0" cy="0"/>
        </a:xfrm>
      </p:grpSpPr>
      <p:sp>
        <p:nvSpPr>
          <p:cNvPr id="705" name="Google Shape;705;p108"/>
          <p:cNvSpPr txBox="1"/>
          <p:nvPr/>
        </p:nvSpPr>
        <p:spPr>
          <a:xfrm>
            <a:off x="1398000" y="300600"/>
            <a:ext cx="3344700" cy="4497900"/>
          </a:xfrm>
          <a:prstGeom prst="rect">
            <a:avLst/>
          </a:prstGeom>
          <a:noFill/>
          <a:ln>
            <a:noFill/>
          </a:ln>
        </p:spPr>
        <p:txBody>
          <a:bodyPr anchorCtr="0" anchor="ctr" bIns="91425" lIns="91425" spcFirstLastPara="1" rIns="91425" wrap="square" tIns="91425">
            <a:noAutofit/>
          </a:bodyPr>
          <a:lstStyle/>
          <a:p>
            <a:pPr indent="0" lvl="0" marL="0" rtl="0" algn="l">
              <a:lnSpc>
                <a:spcPct val="107000"/>
              </a:lnSpc>
              <a:spcBef>
                <a:spcPts val="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Para aprovechar los beneficios que te da Coder:</a:t>
            </a:r>
            <a:endParaRPr>
              <a:solidFill>
                <a:schemeClr val="dk1"/>
              </a:solidFill>
            </a:endParaRPr>
          </a:p>
          <a:p>
            <a:pPr indent="0" lvl="0" marL="0" rtl="0" algn="l">
              <a:lnSpc>
                <a:spcPct val="107000"/>
              </a:lnSpc>
              <a:spcBef>
                <a:spcPts val="800"/>
              </a:spcBef>
              <a:spcAft>
                <a:spcPts val="0"/>
              </a:spcAft>
              <a:buClr>
                <a:schemeClr val="dk1"/>
              </a:buClr>
              <a:buFont typeface="Arial"/>
              <a:buNone/>
            </a:pPr>
            <a:r>
              <a:rPr lang="en-GB" u="sng">
                <a:solidFill>
                  <a:srgbClr val="FFFF00"/>
                </a:solidFill>
                <a:latin typeface="Helvetica Neue Light"/>
                <a:ea typeface="Helvetica Neue Light"/>
                <a:cs typeface="Helvetica Neue Light"/>
                <a:sym typeface="Helvetica Neue Light"/>
                <a:hlinkClick r:id="rId4">
                  <a:extLst>
                    <a:ext uri="{A12FA001-AC4F-418D-AE19-62706E023703}">
                      <ahyp:hlinkClr val="tx"/>
                    </a:ext>
                  </a:extLst>
                </a:hlinkClick>
              </a:rPr>
              <a:t>https://plataforma.coderhouse.com/beneficios</a:t>
            </a:r>
            <a:endParaRPr>
              <a:solidFill>
                <a:srgbClr val="FFFF00"/>
              </a:solidFill>
              <a:latin typeface="Helvetica Neue Light"/>
              <a:ea typeface="Helvetica Neue Light"/>
              <a:cs typeface="Helvetica Neue Light"/>
              <a:sym typeface="Helvetica Neue Light"/>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 </a:t>
            </a:r>
            <a:endParaRPr>
              <a:solidFill>
                <a:schemeClr val="dk1"/>
              </a:solidFill>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Para ver empleos:</a:t>
            </a:r>
            <a:endParaRPr>
              <a:solidFill>
                <a:schemeClr val="dk1"/>
              </a:solidFill>
            </a:endParaRPr>
          </a:p>
          <a:p>
            <a:pPr indent="0" lvl="0" marL="0" rtl="0" algn="l">
              <a:lnSpc>
                <a:spcPct val="107000"/>
              </a:lnSpc>
              <a:spcBef>
                <a:spcPts val="800"/>
              </a:spcBef>
              <a:spcAft>
                <a:spcPts val="0"/>
              </a:spcAft>
              <a:buClr>
                <a:schemeClr val="dk1"/>
              </a:buClr>
              <a:buFont typeface="Arial"/>
              <a:buNone/>
            </a:pPr>
            <a:r>
              <a:rPr lang="en-GB" u="sng">
                <a:solidFill>
                  <a:srgbClr val="FFFF00"/>
                </a:solidFill>
                <a:latin typeface="Helvetica Neue Light"/>
                <a:ea typeface="Helvetica Neue Light"/>
                <a:cs typeface="Helvetica Neue Light"/>
                <a:sym typeface="Helvetica Neue Light"/>
                <a:hlinkClick r:id="rId5">
                  <a:extLst>
                    <a:ext uri="{A12FA001-AC4F-418D-AE19-62706E023703}">
                      <ahyp:hlinkClr val="tx"/>
                    </a:ext>
                  </a:extLst>
                </a:hlinkClick>
              </a:rPr>
              <a:t>https://plataforma.coderhouse.com/empleos</a:t>
            </a:r>
            <a:endParaRPr>
              <a:solidFill>
                <a:srgbClr val="FFFF00"/>
              </a:solidFill>
              <a:latin typeface="Helvetica Neue Light"/>
              <a:ea typeface="Helvetica Neue Light"/>
              <a:cs typeface="Helvetica Neue Light"/>
              <a:sym typeface="Helvetica Neue Light"/>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Ig: </a:t>
            </a:r>
            <a:r>
              <a:rPr lang="en-GB">
                <a:solidFill>
                  <a:srgbClr val="FFFF00"/>
                </a:solidFill>
                <a:latin typeface="Helvetica Neue Light"/>
                <a:ea typeface="Helvetica Neue Light"/>
                <a:cs typeface="Helvetica Neue Light"/>
                <a:sym typeface="Helvetica Neue Light"/>
              </a:rPr>
              <a:t>weremoto</a:t>
            </a:r>
            <a:endParaRPr>
              <a:solidFill>
                <a:srgbClr val="FFFF00"/>
              </a:solidFill>
              <a:latin typeface="Helvetica Neue Light"/>
              <a:ea typeface="Helvetica Neue Light"/>
              <a:cs typeface="Helvetica Neue Light"/>
              <a:sym typeface="Helvetica Neue Light"/>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ig: </a:t>
            </a:r>
            <a:r>
              <a:rPr lang="en-GB">
                <a:solidFill>
                  <a:srgbClr val="FFFF00"/>
                </a:solidFill>
                <a:latin typeface="Helvetica Neue Light"/>
                <a:ea typeface="Helvetica Neue Light"/>
                <a:cs typeface="Helvetica Neue Light"/>
                <a:sym typeface="Helvetica Neue Light"/>
              </a:rPr>
              <a:t>ruculadigitalacademy</a:t>
            </a:r>
            <a:endParaRPr>
              <a:solidFill>
                <a:srgbClr val="FFFF00"/>
              </a:solidFill>
              <a:latin typeface="Helvetica Neue Light"/>
              <a:ea typeface="Helvetica Neue Light"/>
              <a:cs typeface="Helvetica Neue Light"/>
              <a:sym typeface="Helvetica Neue Light"/>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 </a:t>
            </a:r>
            <a:endParaRPr>
              <a:solidFill>
                <a:schemeClr val="dk1"/>
              </a:solidFill>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Servicios que ofrece coder para ayudarte:</a:t>
            </a:r>
            <a:endParaRPr>
              <a:solidFill>
                <a:schemeClr val="dk1"/>
              </a:solidFill>
            </a:endParaRPr>
          </a:p>
          <a:p>
            <a:pPr indent="0" lvl="0" marL="0" rtl="0" algn="l">
              <a:lnSpc>
                <a:spcPct val="107000"/>
              </a:lnSpc>
              <a:spcBef>
                <a:spcPts val="800"/>
              </a:spcBef>
              <a:spcAft>
                <a:spcPts val="0"/>
              </a:spcAft>
              <a:buClr>
                <a:schemeClr val="dk1"/>
              </a:buClr>
              <a:buFont typeface="Arial"/>
              <a:buNone/>
            </a:pPr>
            <a:r>
              <a:rPr lang="en-GB" u="sng">
                <a:solidFill>
                  <a:srgbClr val="FFFF00"/>
                </a:solidFill>
                <a:latin typeface="Helvetica Neue Light"/>
                <a:ea typeface="Helvetica Neue Light"/>
                <a:cs typeface="Helvetica Neue Light"/>
                <a:sym typeface="Helvetica Neue Light"/>
                <a:hlinkClick r:id="rId6">
                  <a:extLst>
                    <a:ext uri="{A12FA001-AC4F-418D-AE19-62706E023703}">
                      <ahyp:hlinkClr val="tx"/>
                    </a:ext>
                  </a:extLst>
                </a:hlinkClick>
              </a:rPr>
              <a:t>https://plataforma.coderhouse.com/desarrollo-profesional</a:t>
            </a:r>
            <a:endParaRPr>
              <a:solidFill>
                <a:srgbClr val="FFFF00"/>
              </a:solidFill>
              <a:latin typeface="Helvetica Neue Light"/>
              <a:ea typeface="Helvetica Neue Light"/>
              <a:cs typeface="Helvetica Neue Light"/>
              <a:sym typeface="Helvetica Neue Light"/>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 </a:t>
            </a:r>
            <a:endParaRPr i="1" sz="3600">
              <a:solidFill>
                <a:srgbClr val="E0FF00"/>
              </a:solidFill>
              <a:latin typeface="Anton"/>
              <a:ea typeface="Anton"/>
              <a:cs typeface="Anton"/>
              <a:sym typeface="Anton"/>
            </a:endParaRPr>
          </a:p>
        </p:txBody>
      </p:sp>
      <p:sp>
        <p:nvSpPr>
          <p:cNvPr id="706" name="Google Shape;706;p108"/>
          <p:cNvSpPr txBox="1"/>
          <p:nvPr/>
        </p:nvSpPr>
        <p:spPr>
          <a:xfrm>
            <a:off x="5399550" y="300600"/>
            <a:ext cx="3261900" cy="35268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Instagram de diseño y </a:t>
            </a:r>
            <a:r>
              <a:rPr lang="en-GB">
                <a:solidFill>
                  <a:schemeClr val="lt1"/>
                </a:solidFill>
                <a:latin typeface="Helvetica Neue Light"/>
                <a:ea typeface="Helvetica Neue Light"/>
                <a:cs typeface="Helvetica Neue Light"/>
                <a:sym typeface="Helvetica Neue Light"/>
              </a:rPr>
              <a:t>código</a:t>
            </a:r>
            <a:r>
              <a:rPr lang="en-GB">
                <a:solidFill>
                  <a:schemeClr val="lt1"/>
                </a:solidFill>
                <a:latin typeface="Helvetica Neue Light"/>
                <a:ea typeface="Helvetica Neue Light"/>
                <a:cs typeface="Helvetica Neue Light"/>
                <a:sym typeface="Helvetica Neue Light"/>
              </a:rPr>
              <a:t> (tips):</a:t>
            </a:r>
            <a:endParaRPr>
              <a:solidFill>
                <a:schemeClr val="dk1"/>
              </a:solidFill>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Ig: </a:t>
            </a:r>
            <a:r>
              <a:rPr lang="en-GB">
                <a:solidFill>
                  <a:srgbClr val="FFFF00"/>
                </a:solidFill>
                <a:latin typeface="Helvetica Neue Light"/>
                <a:ea typeface="Helvetica Neue Light"/>
                <a:cs typeface="Helvetica Neue Light"/>
                <a:sym typeface="Helvetica Neue Light"/>
              </a:rPr>
              <a:t>therocketgraph</a:t>
            </a:r>
            <a:endParaRPr>
              <a:solidFill>
                <a:srgbClr val="FFFF00"/>
              </a:solidFill>
              <a:latin typeface="Helvetica Neue Light"/>
              <a:ea typeface="Helvetica Neue Light"/>
              <a:cs typeface="Helvetica Neue Light"/>
              <a:sym typeface="Helvetica Neue Light"/>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Ig: </a:t>
            </a:r>
            <a:r>
              <a:rPr lang="en-GB">
                <a:solidFill>
                  <a:srgbClr val="FFFF00"/>
                </a:solidFill>
                <a:latin typeface="Helvetica Neue Light"/>
                <a:ea typeface="Helvetica Neue Light"/>
                <a:cs typeface="Helvetica Neue Light"/>
                <a:sym typeface="Helvetica Neue Light"/>
              </a:rPr>
              <a:t>designers.master</a:t>
            </a:r>
            <a:endParaRPr>
              <a:solidFill>
                <a:srgbClr val="FFFF00"/>
              </a:solidFill>
              <a:latin typeface="Helvetica Neue Light"/>
              <a:ea typeface="Helvetica Neue Light"/>
              <a:cs typeface="Helvetica Neue Light"/>
              <a:sym typeface="Helvetica Neue Light"/>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Ig: </a:t>
            </a:r>
            <a:r>
              <a:rPr lang="en-GB">
                <a:solidFill>
                  <a:srgbClr val="FFFF00"/>
                </a:solidFill>
                <a:latin typeface="Helvetica Neue Light"/>
                <a:ea typeface="Helvetica Neue Light"/>
                <a:cs typeface="Helvetica Neue Light"/>
                <a:sym typeface="Helvetica Neue Light"/>
              </a:rPr>
              <a:t>luzzidigital</a:t>
            </a:r>
            <a:endParaRPr>
              <a:solidFill>
                <a:srgbClr val="FFFF00"/>
              </a:solidFill>
              <a:latin typeface="Helvetica Neue Light"/>
              <a:ea typeface="Helvetica Neue Light"/>
              <a:cs typeface="Helvetica Neue Light"/>
              <a:sym typeface="Helvetica Neue Light"/>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Ig: </a:t>
            </a:r>
            <a:r>
              <a:rPr lang="en-GB">
                <a:solidFill>
                  <a:srgbClr val="FFFF00"/>
                </a:solidFill>
                <a:latin typeface="Helvetica Neue Light"/>
                <a:ea typeface="Helvetica Neue Light"/>
                <a:cs typeface="Helvetica Neue Light"/>
                <a:sym typeface="Helvetica Neue Light"/>
              </a:rPr>
              <a:t>xmartinb</a:t>
            </a:r>
            <a:endParaRPr>
              <a:solidFill>
                <a:srgbClr val="FFFF00"/>
              </a:solidFill>
              <a:latin typeface="Helvetica Neue Light"/>
              <a:ea typeface="Helvetica Neue Light"/>
              <a:cs typeface="Helvetica Neue Light"/>
              <a:sym typeface="Helvetica Neue Light"/>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 </a:t>
            </a:r>
            <a:endParaRPr>
              <a:solidFill>
                <a:schemeClr val="dk1"/>
              </a:solidFill>
            </a:endParaRPr>
          </a:p>
          <a:p>
            <a:pPr indent="0" lvl="0" marL="0" rtl="0" algn="l">
              <a:lnSpc>
                <a:spcPct val="107000"/>
              </a:lnSpc>
              <a:spcBef>
                <a:spcPts val="800"/>
              </a:spcBef>
              <a:spcAft>
                <a:spcPts val="0"/>
              </a:spcAft>
              <a:buClr>
                <a:schemeClr val="dk1"/>
              </a:buClr>
              <a:buFont typeface="Arial"/>
              <a:buNone/>
            </a:pPr>
            <a:r>
              <a:rPr lang="en-GB">
                <a:solidFill>
                  <a:schemeClr val="lt1"/>
                </a:solidFill>
                <a:latin typeface="Helvetica Neue Light"/>
                <a:ea typeface="Helvetica Neue Light"/>
                <a:cs typeface="Helvetica Neue Light"/>
                <a:sym typeface="Helvetica Neue Light"/>
              </a:rPr>
              <a:t>Canales de Slack que te pueden ayudar a mostrar tu proyecto y publicar tu cv/portfolio:</a:t>
            </a:r>
            <a:endParaRPr>
              <a:solidFill>
                <a:schemeClr val="dk1"/>
              </a:solidFill>
            </a:endParaRPr>
          </a:p>
          <a:p>
            <a:pPr indent="0" lvl="0" marL="0" rtl="0" algn="l">
              <a:lnSpc>
                <a:spcPct val="107000"/>
              </a:lnSpc>
              <a:spcBef>
                <a:spcPts val="800"/>
              </a:spcBef>
              <a:spcAft>
                <a:spcPts val="0"/>
              </a:spcAft>
              <a:buClr>
                <a:schemeClr val="dk1"/>
              </a:buClr>
              <a:buFont typeface="Arial"/>
              <a:buNone/>
            </a:pPr>
            <a:r>
              <a:rPr lang="en-GB">
                <a:solidFill>
                  <a:srgbClr val="FFFF00"/>
                </a:solidFill>
                <a:latin typeface="Helvetica Neue Light"/>
                <a:ea typeface="Helvetica Neue Light"/>
                <a:cs typeface="Helvetica Neue Light"/>
                <a:sym typeface="Helvetica Neue Light"/>
              </a:rPr>
              <a:t>#consejos-ofertas.laborales</a:t>
            </a:r>
            <a:endParaRPr>
              <a:solidFill>
                <a:schemeClr val="dk1"/>
              </a:solidFill>
            </a:endParaRPr>
          </a:p>
          <a:p>
            <a:pPr indent="0" lvl="0" marL="0" rtl="0" algn="l">
              <a:lnSpc>
                <a:spcPct val="107000"/>
              </a:lnSpc>
              <a:spcBef>
                <a:spcPts val="800"/>
              </a:spcBef>
              <a:spcAft>
                <a:spcPts val="0"/>
              </a:spcAft>
              <a:buClr>
                <a:schemeClr val="dk1"/>
              </a:buClr>
              <a:buFont typeface="Arial"/>
              <a:buNone/>
            </a:pPr>
            <a:r>
              <a:rPr lang="en-GB">
                <a:solidFill>
                  <a:srgbClr val="FFFF00"/>
                </a:solidFill>
                <a:latin typeface="Helvetica Neue Light"/>
                <a:ea typeface="Helvetica Neue Light"/>
                <a:cs typeface="Helvetica Neue Light"/>
                <a:sym typeface="Helvetica Neue Light"/>
              </a:rPr>
              <a:t>#proyectos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sp>
        <p:nvSpPr>
          <p:cNvPr id="195" name="Google Shape;195;p46"/>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18</a:t>
            </a:r>
            <a:endParaRPr i="1" sz="2000">
              <a:latin typeface="Anton"/>
              <a:ea typeface="Anton"/>
              <a:cs typeface="Anton"/>
              <a:sym typeface="Anton"/>
            </a:endParaRPr>
          </a:p>
        </p:txBody>
      </p:sp>
      <p:pic>
        <p:nvPicPr>
          <p:cNvPr id="196" name="Google Shape;196;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97" name="Google Shape;197;p46"/>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98" name="Google Shape;198;p46"/>
          <p:cNvSpPr/>
          <p:nvPr/>
        </p:nvSpPr>
        <p:spPr>
          <a:xfrm>
            <a:off x="237500" y="8481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Temas principales</a:t>
            </a:r>
            <a:endParaRPr sz="1100">
              <a:solidFill>
                <a:srgbClr val="FFFFFF"/>
              </a:solidFill>
              <a:latin typeface="Helvetica Neue"/>
              <a:ea typeface="Helvetica Neue"/>
              <a:cs typeface="Helvetica Neue"/>
              <a:sym typeface="Helvetica Neue"/>
            </a:endParaRPr>
          </a:p>
        </p:txBody>
      </p:sp>
      <p:sp>
        <p:nvSpPr>
          <p:cNvPr id="199" name="Google Shape;199;p46"/>
          <p:cNvSpPr/>
          <p:nvPr/>
        </p:nvSpPr>
        <p:spPr>
          <a:xfrm>
            <a:off x="2648593" y="1006728"/>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HTML y CSS</a:t>
            </a:r>
            <a:endParaRPr b="0" i="0" sz="1100" u="none" cap="none" strike="noStrike">
              <a:solidFill>
                <a:srgbClr val="222222"/>
              </a:solidFill>
              <a:latin typeface="Helvetica Neue"/>
              <a:ea typeface="Helvetica Neue"/>
              <a:cs typeface="Helvetica Neue"/>
              <a:sym typeface="Helvetica Neue"/>
            </a:endParaRPr>
          </a:p>
        </p:txBody>
      </p:sp>
      <p:cxnSp>
        <p:nvCxnSpPr>
          <p:cNvPr id="200" name="Google Shape;200;p46"/>
          <p:cNvCxnSpPr>
            <a:endCxn id="199" idx="1"/>
          </p:cNvCxnSpPr>
          <p:nvPr/>
        </p:nvCxnSpPr>
        <p:spPr>
          <a:xfrm>
            <a:off x="1690393" y="114712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201" name="Google Shape;201;p46"/>
          <p:cNvCxnSpPr>
            <a:endCxn id="202" idx="1"/>
          </p:cNvCxnSpPr>
          <p:nvPr/>
        </p:nvCxnSpPr>
        <p:spPr>
          <a:xfrm>
            <a:off x="1690400" y="1147150"/>
            <a:ext cx="958200" cy="36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02" name="Google Shape;202;p46"/>
          <p:cNvSpPr/>
          <p:nvPr/>
        </p:nvSpPr>
        <p:spPr>
          <a:xfrm>
            <a:off x="2648600" y="136675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Modelado y Grids</a:t>
            </a:r>
            <a:endParaRPr b="0" i="0" sz="1100" u="none" cap="none" strike="noStrike">
              <a:solidFill>
                <a:srgbClr val="222222"/>
              </a:solidFill>
              <a:latin typeface="Helvetica Neue"/>
              <a:ea typeface="Helvetica Neue"/>
              <a:cs typeface="Helvetica Neue"/>
              <a:sym typeface="Helvetica Neue"/>
            </a:endParaRPr>
          </a:p>
        </p:txBody>
      </p:sp>
      <p:sp>
        <p:nvSpPr>
          <p:cNvPr id="203" name="Google Shape;203;p46"/>
          <p:cNvSpPr/>
          <p:nvPr/>
        </p:nvSpPr>
        <p:spPr>
          <a:xfrm>
            <a:off x="243600" y="24633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Objetivos alcanzados</a:t>
            </a:r>
            <a:endParaRPr b="0" i="0" sz="1100" u="none" cap="none" strike="noStrike">
              <a:solidFill>
                <a:srgbClr val="FFFFFF"/>
              </a:solidFill>
              <a:latin typeface="Helvetica Neue"/>
              <a:ea typeface="Helvetica Neue"/>
              <a:cs typeface="Helvetica Neue"/>
              <a:sym typeface="Helvetica Neue"/>
            </a:endParaRPr>
          </a:p>
        </p:txBody>
      </p:sp>
      <p:cxnSp>
        <p:nvCxnSpPr>
          <p:cNvPr id="204" name="Google Shape;204;p46"/>
          <p:cNvCxnSpPr>
            <a:stCxn id="198" idx="2"/>
            <a:endCxn id="203" idx="0"/>
          </p:cNvCxnSpPr>
          <p:nvPr/>
        </p:nvCxnSpPr>
        <p:spPr>
          <a:xfrm>
            <a:off x="963950" y="1450578"/>
            <a:ext cx="6000" cy="1012800"/>
          </a:xfrm>
          <a:prstGeom prst="straightConnector1">
            <a:avLst/>
          </a:prstGeom>
          <a:noFill/>
          <a:ln cap="flat" cmpd="sng" w="9525">
            <a:solidFill>
              <a:srgbClr val="CCCCCC"/>
            </a:solidFill>
            <a:prstDash val="solid"/>
            <a:round/>
            <a:headEnd len="med" w="med" type="oval"/>
            <a:tailEnd len="med" w="med" type="oval"/>
          </a:ln>
        </p:spPr>
      </p:cxnSp>
      <p:sp>
        <p:nvSpPr>
          <p:cNvPr id="205" name="Google Shape;205;p46"/>
          <p:cNvSpPr/>
          <p:nvPr/>
        </p:nvSpPr>
        <p:spPr>
          <a:xfrm>
            <a:off x="2648475" y="2521836"/>
            <a:ext cx="1452900" cy="5640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¿Por qué eres desarrollador/a web?</a:t>
            </a:r>
            <a:endParaRPr b="0" i="0" sz="1100" u="none" cap="none" strike="noStrike">
              <a:solidFill>
                <a:srgbClr val="222222"/>
              </a:solidFill>
              <a:latin typeface="Helvetica Neue"/>
              <a:ea typeface="Helvetica Neue"/>
              <a:cs typeface="Helvetica Neue"/>
              <a:sym typeface="Helvetica Neue"/>
            </a:endParaRPr>
          </a:p>
        </p:txBody>
      </p:sp>
      <p:cxnSp>
        <p:nvCxnSpPr>
          <p:cNvPr id="206" name="Google Shape;206;p46"/>
          <p:cNvCxnSpPr>
            <a:endCxn id="205" idx="1"/>
          </p:cNvCxnSpPr>
          <p:nvPr/>
        </p:nvCxnSpPr>
        <p:spPr>
          <a:xfrm>
            <a:off x="1711275" y="2799336"/>
            <a:ext cx="937200" cy="4500"/>
          </a:xfrm>
          <a:prstGeom prst="straightConnector1">
            <a:avLst/>
          </a:prstGeom>
          <a:noFill/>
          <a:ln cap="flat" cmpd="sng" w="9525">
            <a:solidFill>
              <a:srgbClr val="CCCCCC"/>
            </a:solidFill>
            <a:prstDash val="solid"/>
            <a:round/>
            <a:headEnd len="med" w="med" type="oval"/>
            <a:tailEnd len="med" w="med" type="oval"/>
          </a:ln>
        </p:spPr>
      </p:cxnSp>
      <p:cxnSp>
        <p:nvCxnSpPr>
          <p:cNvPr id="207" name="Google Shape;207;p46"/>
          <p:cNvCxnSpPr/>
          <p:nvPr/>
        </p:nvCxnSpPr>
        <p:spPr>
          <a:xfrm>
            <a:off x="1690402" y="1147125"/>
            <a:ext cx="958200" cy="7200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208" name="Google Shape;208;p46"/>
          <p:cNvSpPr/>
          <p:nvPr/>
        </p:nvSpPr>
        <p:spPr>
          <a:xfrm>
            <a:off x="2648468" y="172869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Frameworks y SASS</a:t>
            </a:r>
            <a:endParaRPr b="0" i="0" sz="1100" u="none" cap="none" strike="noStrike">
              <a:solidFill>
                <a:srgbClr val="222222"/>
              </a:solidFill>
              <a:latin typeface="Helvetica Neue"/>
              <a:ea typeface="Helvetica Neue"/>
              <a:cs typeface="Helvetica Neue"/>
              <a:sym typeface="Helvetica Neue"/>
            </a:endParaRPr>
          </a:p>
        </p:txBody>
      </p:sp>
      <p:cxnSp>
        <p:nvCxnSpPr>
          <p:cNvPr id="209" name="Google Shape;209;p46"/>
          <p:cNvCxnSpPr/>
          <p:nvPr/>
        </p:nvCxnSpPr>
        <p:spPr>
          <a:xfrm>
            <a:off x="2174775" y="1147125"/>
            <a:ext cx="0" cy="1080300"/>
          </a:xfrm>
          <a:prstGeom prst="straightConnector1">
            <a:avLst/>
          </a:prstGeom>
          <a:noFill/>
          <a:ln cap="flat" cmpd="sng" w="9525">
            <a:solidFill>
              <a:srgbClr val="B7B7B7"/>
            </a:solidFill>
            <a:prstDash val="solid"/>
            <a:round/>
            <a:headEnd len="med" w="med" type="none"/>
            <a:tailEnd len="med" w="med" type="none"/>
          </a:ln>
        </p:spPr>
      </p:cxnSp>
      <p:sp>
        <p:nvSpPr>
          <p:cNvPr id="210" name="Google Shape;210;p46"/>
          <p:cNvSpPr/>
          <p:nvPr/>
        </p:nvSpPr>
        <p:spPr>
          <a:xfrm>
            <a:off x="2648468" y="2090640"/>
            <a:ext cx="1452900" cy="280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000">
                <a:solidFill>
                  <a:srgbClr val="222222"/>
                </a:solidFill>
                <a:latin typeface="Helvetica Neue"/>
                <a:ea typeface="Helvetica Neue"/>
                <a:cs typeface="Helvetica Neue"/>
                <a:sym typeface="Helvetica Neue"/>
              </a:rPr>
              <a:t>Web online y conocer al cliente</a:t>
            </a:r>
            <a:endParaRPr b="0" i="0" sz="1000" u="none" cap="none" strike="noStrike">
              <a:solidFill>
                <a:srgbClr val="222222"/>
              </a:solidFill>
              <a:latin typeface="Helvetica Neue"/>
              <a:ea typeface="Helvetica Neue"/>
              <a:cs typeface="Helvetica Neue"/>
              <a:sym typeface="Helvetica Neue"/>
            </a:endParaRPr>
          </a:p>
        </p:txBody>
      </p:sp>
      <p:cxnSp>
        <p:nvCxnSpPr>
          <p:cNvPr id="211" name="Google Shape;211;p46"/>
          <p:cNvCxnSpPr>
            <a:endCxn id="210" idx="1"/>
          </p:cNvCxnSpPr>
          <p:nvPr/>
        </p:nvCxnSpPr>
        <p:spPr>
          <a:xfrm flipH="1" rot="10800000">
            <a:off x="2174768" y="2231040"/>
            <a:ext cx="473700" cy="5400"/>
          </a:xfrm>
          <a:prstGeom prst="straightConnector1">
            <a:avLst/>
          </a:prstGeom>
          <a:noFill/>
          <a:ln cap="flat" cmpd="sng" w="9525">
            <a:solidFill>
              <a:srgbClr val="B7B7B7"/>
            </a:solidFill>
            <a:prstDash val="solid"/>
            <a:round/>
            <a:headEnd len="med" w="med" type="none"/>
            <a:tailEnd len="med" w="med" type="oval"/>
          </a:ln>
        </p:spPr>
      </p:cxnSp>
      <p:sp>
        <p:nvSpPr>
          <p:cNvPr id="212" name="Google Shape;212;p46"/>
          <p:cNvSpPr/>
          <p:nvPr/>
        </p:nvSpPr>
        <p:spPr>
          <a:xfrm>
            <a:off x="243600" y="345062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Recomendaciones finales</a:t>
            </a:r>
            <a:endParaRPr b="0" i="0" sz="1100" u="none" cap="none" strike="noStrike">
              <a:solidFill>
                <a:srgbClr val="FFFFFF"/>
              </a:solidFill>
              <a:latin typeface="Helvetica Neue"/>
              <a:ea typeface="Helvetica Neue"/>
              <a:cs typeface="Helvetica Neue"/>
              <a:sym typeface="Helvetica Neue"/>
            </a:endParaRPr>
          </a:p>
        </p:txBody>
      </p:sp>
      <p:cxnSp>
        <p:nvCxnSpPr>
          <p:cNvPr id="213" name="Google Shape;213;p46"/>
          <p:cNvCxnSpPr/>
          <p:nvPr/>
        </p:nvCxnSpPr>
        <p:spPr>
          <a:xfrm>
            <a:off x="978825" y="3085825"/>
            <a:ext cx="9600" cy="364800"/>
          </a:xfrm>
          <a:prstGeom prst="straightConnector1">
            <a:avLst/>
          </a:prstGeom>
          <a:noFill/>
          <a:ln cap="flat" cmpd="sng" w="9525">
            <a:solidFill>
              <a:srgbClr val="CCCCCC"/>
            </a:solidFill>
            <a:prstDash val="solid"/>
            <a:round/>
            <a:headEnd len="med" w="med" type="oval"/>
            <a:tailEnd len="med" w="med" type="oval"/>
          </a:ln>
        </p:spPr>
      </p:cxnSp>
      <p:sp>
        <p:nvSpPr>
          <p:cNvPr id="214" name="Google Shape;214;p46"/>
          <p:cNvSpPr/>
          <p:nvPr/>
        </p:nvSpPr>
        <p:spPr>
          <a:xfrm>
            <a:off x="257175" y="44433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Proyecto final</a:t>
            </a:r>
            <a:endParaRPr b="0" i="0" sz="1100" u="none" cap="none" strike="noStrike">
              <a:solidFill>
                <a:srgbClr val="FFFFFF"/>
              </a:solidFill>
              <a:latin typeface="Helvetica Neue"/>
              <a:ea typeface="Helvetica Neue"/>
              <a:cs typeface="Helvetica Neue"/>
              <a:sym typeface="Helvetica Neue"/>
            </a:endParaRPr>
          </a:p>
        </p:txBody>
      </p:sp>
      <p:cxnSp>
        <p:nvCxnSpPr>
          <p:cNvPr id="215" name="Google Shape;215;p46"/>
          <p:cNvCxnSpPr/>
          <p:nvPr/>
        </p:nvCxnSpPr>
        <p:spPr>
          <a:xfrm>
            <a:off x="992400" y="4078575"/>
            <a:ext cx="9600" cy="3648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0" name="Shape 710"/>
        <p:cNvGrpSpPr/>
        <p:nvPr/>
      </p:nvGrpSpPr>
      <p:grpSpPr>
        <a:xfrm>
          <a:off x="0" y="0"/>
          <a:ext cx="0" cy="0"/>
          <a:chOff x="0" y="0"/>
          <a:chExt cx="0" cy="0"/>
        </a:xfrm>
      </p:grpSpPr>
      <p:pic>
        <p:nvPicPr>
          <p:cNvPr id="711" name="Google Shape;711;p109"/>
          <p:cNvPicPr preferRelativeResize="0"/>
          <p:nvPr/>
        </p:nvPicPr>
        <p:blipFill>
          <a:blip r:embed="rId3">
            <a:alphaModFix/>
          </a:blip>
          <a:stretch>
            <a:fillRect/>
          </a:stretch>
        </p:blipFill>
        <p:spPr>
          <a:xfrm>
            <a:off x="9920" y="-800"/>
            <a:ext cx="9169456" cy="5143501"/>
          </a:xfrm>
          <a:prstGeom prst="rect">
            <a:avLst/>
          </a:prstGeom>
          <a:noFill/>
          <a:ln>
            <a:noFill/>
          </a:ln>
        </p:spPr>
      </p:pic>
      <p:pic>
        <p:nvPicPr>
          <p:cNvPr id="712" name="Google Shape;712;p109"/>
          <p:cNvPicPr preferRelativeResize="0"/>
          <p:nvPr/>
        </p:nvPicPr>
        <p:blipFill>
          <a:blip r:embed="rId4">
            <a:alphaModFix/>
          </a:blip>
          <a:stretch>
            <a:fillRect/>
          </a:stretch>
        </p:blipFill>
        <p:spPr>
          <a:xfrm>
            <a:off x="7796525" y="4735825"/>
            <a:ext cx="1186526" cy="330675"/>
          </a:xfrm>
          <a:prstGeom prst="rect">
            <a:avLst/>
          </a:prstGeom>
          <a:noFill/>
          <a:ln>
            <a:noFill/>
          </a:ln>
        </p:spPr>
      </p:pic>
      <p:sp>
        <p:nvSpPr>
          <p:cNvPr id="713" name="Google Shape;713;p109"/>
          <p:cNvSpPr txBox="1"/>
          <p:nvPr>
            <p:ph type="ctrTitle"/>
          </p:nvPr>
        </p:nvSpPr>
        <p:spPr>
          <a:xfrm>
            <a:off x="1413925" y="607025"/>
            <a:ext cx="6918000" cy="724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GB" sz="3600">
                <a:latin typeface="Anton"/>
                <a:ea typeface="Anton"/>
                <a:cs typeface="Anton"/>
                <a:sym typeface="Anton"/>
              </a:rPr>
              <a:t>¿PREGUNTAS, DUDAS, COMENTARIOS?</a:t>
            </a:r>
            <a:endParaRPr i="1" sz="3600">
              <a:latin typeface="Anton"/>
              <a:ea typeface="Anton"/>
              <a:cs typeface="Anton"/>
              <a:sym typeface="Anto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sp>
        <p:nvSpPr>
          <p:cNvPr id="718" name="Google Shape;718;p11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OBJETIVOS ALCANZADOS</a:t>
            </a:r>
            <a:endParaRPr i="1" sz="3600">
              <a:solidFill>
                <a:srgbClr val="E0FF00"/>
              </a:solidFill>
              <a:latin typeface="Anton"/>
              <a:ea typeface="Anton"/>
              <a:cs typeface="Anton"/>
              <a:sym typeface="Anto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722" name="Shape 722"/>
        <p:cNvGrpSpPr/>
        <p:nvPr/>
      </p:nvGrpSpPr>
      <p:grpSpPr>
        <a:xfrm>
          <a:off x="0" y="0"/>
          <a:ext cx="0" cy="0"/>
          <a:chOff x="0" y="0"/>
          <a:chExt cx="0" cy="0"/>
        </a:xfrm>
      </p:grpSpPr>
      <p:pic>
        <p:nvPicPr>
          <p:cNvPr id="723" name="Google Shape;723;p111"/>
          <p:cNvPicPr preferRelativeResize="0"/>
          <p:nvPr/>
        </p:nvPicPr>
        <p:blipFill>
          <a:blip r:embed="rId3">
            <a:alphaModFix/>
          </a:blip>
          <a:stretch>
            <a:fillRect/>
          </a:stretch>
        </p:blipFill>
        <p:spPr>
          <a:xfrm>
            <a:off x="1071300" y="589075"/>
            <a:ext cx="6913550" cy="3888875"/>
          </a:xfrm>
          <a:prstGeom prst="rect">
            <a:avLst/>
          </a:prstGeom>
          <a:noFill/>
          <a:ln>
            <a:noFill/>
          </a:ln>
        </p:spPr>
      </p:pic>
      <p:pic>
        <p:nvPicPr>
          <p:cNvPr id="724" name="Google Shape;724;p111"/>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728" name="Shape 728"/>
        <p:cNvGrpSpPr/>
        <p:nvPr/>
      </p:nvGrpSpPr>
      <p:grpSpPr>
        <a:xfrm>
          <a:off x="0" y="0"/>
          <a:ext cx="0" cy="0"/>
          <a:chOff x="0" y="0"/>
          <a:chExt cx="0" cy="0"/>
        </a:xfrm>
      </p:grpSpPr>
      <p:sp>
        <p:nvSpPr>
          <p:cNvPr id="729" name="Google Shape;729;p112"/>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30" name="Google Shape;730;p112"/>
          <p:cNvSpPr txBox="1"/>
          <p:nvPr/>
        </p:nvSpPr>
        <p:spPr>
          <a:xfrm>
            <a:off x="935975" y="377775"/>
            <a:ext cx="736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ERES DESARROLLADOR WEB PORQUE:</a:t>
            </a:r>
            <a:endParaRPr i="1" sz="4000">
              <a:latin typeface="Anton"/>
              <a:ea typeface="Anton"/>
              <a:cs typeface="Anton"/>
              <a:sym typeface="Anton"/>
            </a:endParaRPr>
          </a:p>
        </p:txBody>
      </p:sp>
      <p:sp>
        <p:nvSpPr>
          <p:cNvPr id="731" name="Google Shape;731;p112"/>
          <p:cNvSpPr txBox="1"/>
          <p:nvPr/>
        </p:nvSpPr>
        <p:spPr>
          <a:xfrm>
            <a:off x="138850" y="1407450"/>
            <a:ext cx="8700600" cy="3022800"/>
          </a:xfrm>
          <a:prstGeom prst="rect">
            <a:avLst/>
          </a:prstGeom>
          <a:noFill/>
          <a:ln>
            <a:noFill/>
          </a:ln>
        </p:spPr>
        <p:txBody>
          <a:bodyPr anchorCtr="0" anchor="ctr" bIns="91425" lIns="91425" spcFirstLastPara="1" rIns="91425" wrap="square" tIns="91425">
            <a:noAutofit/>
          </a:bodyPr>
          <a:lstStyle/>
          <a:p>
            <a:pPr indent="-336550" lvl="0" marL="914400" rtl="0" algn="l">
              <a:lnSpc>
                <a:spcPct val="115000"/>
              </a:lnSpc>
              <a:spcBef>
                <a:spcPts val="180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Sabes diseñar prototipos con </a:t>
            </a:r>
            <a:r>
              <a:rPr lang="en-GB" sz="1700">
                <a:solidFill>
                  <a:schemeClr val="dk1"/>
                </a:solidFill>
                <a:latin typeface="Helvetica Neue Light"/>
                <a:ea typeface="Helvetica Neue Light"/>
                <a:cs typeface="Helvetica Neue Light"/>
                <a:sym typeface="Helvetica Neue Light"/>
              </a:rPr>
              <a:t>conocimiento</a:t>
            </a:r>
            <a:r>
              <a:rPr lang="en-GB" sz="1700">
                <a:solidFill>
                  <a:schemeClr val="dk1"/>
                </a:solidFill>
                <a:latin typeface="Helvetica Neue Light"/>
                <a:ea typeface="Helvetica Neue Light"/>
                <a:cs typeface="Helvetica Neue Light"/>
                <a:sym typeface="Helvetica Neue Light"/>
              </a:rPr>
              <a:t> básicos de UX para una web.</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Eres capaz de crear y realizar mantenimiento a una página y aplicación web</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Puedes asesorar a un cliente en lo que necesita.</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Sabes optimizar estilos de páginas web.</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Puedes trabajar en equipo, usando un controlador de versiones y manejo de repositorio.</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Cuentas con las bases para iniciar en el mundo de la programación por si quieres ser Full Stack.</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Puedes manejar un servidor y configurarlos con el dominio al que debe apuntar.</a:t>
            </a:r>
            <a:endParaRPr sz="1700">
              <a:solidFill>
                <a:schemeClr val="dk1"/>
              </a:solidFill>
              <a:latin typeface="Helvetica Neue Light"/>
              <a:ea typeface="Helvetica Neue Light"/>
              <a:cs typeface="Helvetica Neue Light"/>
              <a:sym typeface="Helvetica Neue Light"/>
            </a:endParaRPr>
          </a:p>
          <a:p>
            <a:pPr indent="-336550" lvl="0" marL="914400" rtl="0" algn="l">
              <a:lnSpc>
                <a:spcPct val="115000"/>
              </a:lnSpc>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Posees conocimientos básicos de SEO y Seguridad Web.</a:t>
            </a:r>
            <a:endParaRPr sz="1700">
              <a:solidFill>
                <a:schemeClr val="dk1"/>
              </a:solidFill>
              <a:latin typeface="Helvetica Neue Light"/>
              <a:ea typeface="Helvetica Neue Light"/>
              <a:cs typeface="Helvetica Neue Light"/>
              <a:sym typeface="Helvetica Neue Light"/>
            </a:endParaRPr>
          </a:p>
        </p:txBody>
      </p:sp>
      <p:pic>
        <p:nvPicPr>
          <p:cNvPr id="732" name="Google Shape;732;p11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11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RECOMENDACIONES FINALES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1" name="Shape 741"/>
        <p:cNvGrpSpPr/>
        <p:nvPr/>
      </p:nvGrpSpPr>
      <p:grpSpPr>
        <a:xfrm>
          <a:off x="0" y="0"/>
          <a:ext cx="0" cy="0"/>
          <a:chOff x="0" y="0"/>
          <a:chExt cx="0" cy="0"/>
        </a:xfrm>
      </p:grpSpPr>
      <p:pic>
        <p:nvPicPr>
          <p:cNvPr id="742" name="Google Shape;742;p11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43" name="Google Shape;743;p114"/>
          <p:cNvSpPr txBox="1"/>
          <p:nvPr>
            <p:ph type="ctrTitle"/>
          </p:nvPr>
        </p:nvSpPr>
        <p:spPr>
          <a:xfrm>
            <a:off x="288000" y="646475"/>
            <a:ext cx="8568000" cy="724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3600">
                <a:latin typeface="Anton"/>
                <a:ea typeface="Anton"/>
                <a:cs typeface="Anton"/>
                <a:sym typeface="Anton"/>
              </a:rPr>
              <a:t>RECOMENDACIONES FINALES</a:t>
            </a:r>
            <a:endParaRPr i="1" sz="3600">
              <a:latin typeface="Anton"/>
              <a:ea typeface="Anton"/>
              <a:cs typeface="Anton"/>
              <a:sym typeface="Anton"/>
            </a:endParaRPr>
          </a:p>
        </p:txBody>
      </p:sp>
      <p:sp>
        <p:nvSpPr>
          <p:cNvPr id="744" name="Google Shape;744;p114"/>
          <p:cNvSpPr txBox="1"/>
          <p:nvPr/>
        </p:nvSpPr>
        <p:spPr>
          <a:xfrm>
            <a:off x="1382600" y="1547588"/>
            <a:ext cx="7203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20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Mantente al tanto de las actualizaciones de todas las tecnologías.</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No te quedes con lo aprendido aquí, el mundo es muy grande.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Practica, practica y practica.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Establece alcances con cada proyecto.</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Planifica.</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Trabaja organizadamente.</a:t>
            </a:r>
            <a:endParaRPr sz="18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Helvetica Neue Light"/>
              <a:buChar char="●"/>
            </a:pPr>
            <a:r>
              <a:rPr lang="en-GB" sz="1800">
                <a:solidFill>
                  <a:schemeClr val="dk1"/>
                </a:solidFill>
                <a:highlight>
                  <a:srgbClr val="FFFFFF"/>
                </a:highlight>
                <a:latin typeface="Helvetica Neue Light"/>
                <a:ea typeface="Helvetica Neue Light"/>
                <a:cs typeface="Helvetica Neue Light"/>
                <a:sym typeface="Helvetica Neue Light"/>
              </a:rPr>
              <a:t>Da tiempos estimados con sinceridad.</a:t>
            </a:r>
            <a:endParaRPr sz="18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8" name="Shape 748"/>
        <p:cNvGrpSpPr/>
        <p:nvPr/>
      </p:nvGrpSpPr>
      <p:grpSpPr>
        <a:xfrm>
          <a:off x="0" y="0"/>
          <a:ext cx="0" cy="0"/>
          <a:chOff x="0" y="0"/>
          <a:chExt cx="0" cy="0"/>
        </a:xfrm>
      </p:grpSpPr>
      <p:sp>
        <p:nvSpPr>
          <p:cNvPr id="749" name="Google Shape;749;p115"/>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PROYECTO FINAL</a:t>
            </a:r>
            <a:endParaRPr i="1" sz="3600">
              <a:solidFill>
                <a:srgbClr val="E0FF00"/>
              </a:solidFill>
              <a:latin typeface="Anton"/>
              <a:ea typeface="Anton"/>
              <a:cs typeface="Anton"/>
              <a:sym typeface="Anto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11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55" name="Google Shape;755;p116"/>
          <p:cNvSpPr txBox="1"/>
          <p:nvPr/>
        </p:nvSpPr>
        <p:spPr>
          <a:xfrm>
            <a:off x="1116750" y="3204325"/>
            <a:ext cx="6758100" cy="13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latin typeface="Helvetica Neue Light"/>
                <a:ea typeface="Helvetica Neue Light"/>
                <a:cs typeface="Helvetica Neue Light"/>
                <a:sym typeface="Helvetica Neue Light"/>
              </a:rPr>
              <a:t>El objetivo es</a:t>
            </a:r>
            <a:r>
              <a:rPr lang="en-GB" sz="2400">
                <a:latin typeface="Helvetica Neue Light"/>
                <a:ea typeface="Helvetica Neue Light"/>
                <a:cs typeface="Helvetica Neue Light"/>
                <a:sym typeface="Helvetica Neue Light"/>
              </a:rPr>
              <a:t> que v</a:t>
            </a:r>
            <a:r>
              <a:rPr lang="en-GB" sz="2400">
                <a:latin typeface="Helvetica Neue Light"/>
                <a:ea typeface="Helvetica Neue Light"/>
                <a:cs typeface="Helvetica Neue Light"/>
                <a:sym typeface="Helvetica Neue Light"/>
              </a:rPr>
              <a:t>oluntariamente presenten sus trabajos y reciban un feedback de los compañeros antes de la entrega.</a:t>
            </a:r>
            <a:endParaRPr sz="2400">
              <a:latin typeface="Helvetica Neue Light"/>
              <a:ea typeface="Helvetica Neue Light"/>
              <a:cs typeface="Helvetica Neue Light"/>
              <a:sym typeface="Helvetica Neue Light"/>
            </a:endParaRPr>
          </a:p>
        </p:txBody>
      </p:sp>
      <p:pic>
        <p:nvPicPr>
          <p:cNvPr id="756" name="Google Shape;756;p116"/>
          <p:cNvPicPr preferRelativeResize="0"/>
          <p:nvPr/>
        </p:nvPicPr>
        <p:blipFill>
          <a:blip r:embed="rId4">
            <a:alphaModFix/>
          </a:blip>
          <a:stretch>
            <a:fillRect/>
          </a:stretch>
        </p:blipFill>
        <p:spPr>
          <a:xfrm>
            <a:off x="1719025" y="304800"/>
            <a:ext cx="5485589" cy="28995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11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62" name="Google Shape;762;p117"/>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1800">
                <a:solidFill>
                  <a:srgbClr val="000000"/>
                </a:solidFill>
                <a:latin typeface="Helvetica Neue Light"/>
                <a:ea typeface="Helvetica Neue Light"/>
                <a:cs typeface="Helvetica Neue Light"/>
                <a:sym typeface="Helvetica Neue Light"/>
              </a:rPr>
              <a:t>Deberás entregar</a:t>
            </a:r>
            <a:r>
              <a:rPr lang="en-GB" sz="1800">
                <a:latin typeface="Helvetica Neue Light"/>
                <a:ea typeface="Helvetica Neue Light"/>
                <a:cs typeface="Helvetica Neue Light"/>
                <a:sym typeface="Helvetica Neue Light"/>
              </a:rPr>
              <a:t> </a:t>
            </a:r>
            <a:r>
              <a:rPr b="1" lang="en-GB" sz="1800">
                <a:latin typeface="Helvetica Neue"/>
                <a:ea typeface="Helvetica Neue"/>
                <a:cs typeface="Helvetica Neue"/>
                <a:sym typeface="Helvetica Neue"/>
              </a:rPr>
              <a:t>la versión final de tu sitio cargada al servidor con acceso desde la web</a:t>
            </a:r>
            <a:r>
              <a:rPr b="1" lang="en-GB" sz="1800">
                <a:solidFill>
                  <a:srgbClr val="000000"/>
                </a:solidFill>
                <a:latin typeface="Helvetica Neue"/>
                <a:ea typeface="Helvetica Neue"/>
                <a:cs typeface="Helvetica Neue"/>
                <a:sym typeface="Helvetica Neue"/>
              </a:rPr>
              <a:t>, </a:t>
            </a:r>
            <a:r>
              <a:rPr b="1" lang="en-GB" sz="1800">
                <a:solidFill>
                  <a:srgbClr val="000000"/>
                </a:solidFill>
                <a:latin typeface="Helvetica Neue"/>
                <a:ea typeface="Helvetica Neue"/>
                <a:cs typeface="Helvetica Neue"/>
                <a:sym typeface="Helvetica Neue"/>
              </a:rPr>
              <a:t>aplicando cada una de las características vistas en el transcurso del curso: HTML, CSS, aplicación de framework y SEO, </a:t>
            </a:r>
            <a:r>
              <a:rPr lang="en-GB" sz="1800">
                <a:solidFill>
                  <a:srgbClr val="000000"/>
                </a:solidFill>
                <a:latin typeface="Helvetica Neue Light"/>
                <a:ea typeface="Helvetica Neue Light"/>
                <a:cs typeface="Helvetica Neue Light"/>
                <a:sym typeface="Helvetica Neue Light"/>
              </a:rPr>
              <a:t>correspondiente a la entrega final de tu proyect</a:t>
            </a:r>
            <a:r>
              <a:rPr lang="en-GB" sz="1800">
                <a:latin typeface="Helvetica Neue Light"/>
                <a:ea typeface="Helvetica Neue Light"/>
                <a:cs typeface="Helvetica Neue Light"/>
                <a:sym typeface="Helvetica Neue Light"/>
              </a:rPr>
              <a:t>o</a:t>
            </a:r>
            <a:endParaRPr sz="1800">
              <a:solidFill>
                <a:srgbClr val="000000"/>
              </a:solidFill>
              <a:latin typeface="Helvetica Neue Light"/>
              <a:ea typeface="Helvetica Neue Light"/>
              <a:cs typeface="Helvetica Neue Light"/>
              <a:sym typeface="Helvetica Neue Light"/>
            </a:endParaRPr>
          </a:p>
        </p:txBody>
      </p:sp>
      <p:sp>
        <p:nvSpPr>
          <p:cNvPr id="763" name="Google Shape;763;p117"/>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solidFill>
                  <a:srgbClr val="000000"/>
                </a:solidFill>
                <a:latin typeface="Anton"/>
                <a:ea typeface="Anton"/>
                <a:cs typeface="Anton"/>
                <a:sym typeface="Anton"/>
              </a:rPr>
              <a:t>ENTREGA DEL PROYECTO FINAL </a:t>
            </a:r>
            <a:endParaRPr i="1" sz="4000">
              <a:latin typeface="Anton"/>
              <a:ea typeface="Anton"/>
              <a:cs typeface="Anton"/>
              <a:sym typeface="Anton"/>
            </a:endParaRPr>
          </a:p>
        </p:txBody>
      </p:sp>
      <p:pic>
        <p:nvPicPr>
          <p:cNvPr id="764" name="Google Shape;764;p117"/>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118"/>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770" name="Google Shape;770;p118"/>
          <p:cNvGraphicFramePr/>
          <p:nvPr/>
        </p:nvGraphicFramePr>
        <p:xfrm>
          <a:off x="153250" y="107013"/>
          <a:ext cx="3000000" cy="3000000"/>
        </p:xfrm>
        <a:graphic>
          <a:graphicData uri="http://schemas.openxmlformats.org/drawingml/2006/table">
            <a:tbl>
              <a:tblPr>
                <a:noFill/>
                <a:tableStyleId>{15D2ABFD-DCB9-4BE2-80D9-2537D16EA5D1}</a:tableStyleId>
              </a:tblPr>
              <a:tblGrid>
                <a:gridCol w="2945825"/>
                <a:gridCol w="3822275"/>
                <a:gridCol w="2069375"/>
              </a:tblGrid>
              <a:tr h="738625">
                <a:tc gridSpan="3">
                  <a:txBody>
                    <a:bodyPr/>
                    <a:lstStyle/>
                    <a:p>
                      <a:pPr indent="0" lvl="0" marL="0" rtl="0" algn="l">
                        <a:spcBef>
                          <a:spcPts val="0"/>
                        </a:spcBef>
                        <a:spcAft>
                          <a:spcPts val="0"/>
                        </a:spcAft>
                        <a:buNone/>
                      </a:pPr>
                      <a:r>
                        <a:rPr i="1" lang="en-GB" sz="2200">
                          <a:solidFill>
                            <a:schemeClr val="dk1"/>
                          </a:solidFill>
                          <a:latin typeface="Anton"/>
                          <a:ea typeface="Anton"/>
                          <a:cs typeface="Anton"/>
                          <a:sym typeface="Anton"/>
                        </a:rPr>
                        <a:t>ENTREGA DEL PROYECTO FINAL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820825">
                <a:tc gridSpan="2">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Formato: </a:t>
                      </a:r>
                      <a:r>
                        <a:rPr lang="en-GB" sz="1600">
                          <a:latin typeface="Helvetica Neue Light"/>
                          <a:ea typeface="Helvetica Neue Light"/>
                          <a:cs typeface="Helvetica Neue Light"/>
                          <a:sym typeface="Helvetica Neue Light"/>
                        </a:rPr>
                        <a:t>Link al sitio web cargado en el servidor + link de GitHub</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397175">
                <a:tc gridSpan="3">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&gt;&gt;</a:t>
                      </a:r>
                      <a:r>
                        <a:rPr b="1" lang="en-GB" sz="1600">
                          <a:solidFill>
                            <a:schemeClr val="dk1"/>
                          </a:solidFill>
                          <a:latin typeface="Helvetica Neue"/>
                          <a:ea typeface="Helvetica Neue"/>
                          <a:cs typeface="Helvetica Neue"/>
                          <a:sym typeface="Helvetica Neue"/>
                        </a:rPr>
                        <a:t>Estructura final de la web: </a:t>
                      </a:r>
                      <a:r>
                        <a:rPr lang="en-GB" sz="1600">
                          <a:solidFill>
                            <a:schemeClr val="dk1"/>
                          </a:solidFill>
                          <a:latin typeface="Helvetica Neue Light"/>
                          <a:ea typeface="Helvetica Neue Light"/>
                          <a:cs typeface="Helvetica Neue Light"/>
                          <a:sym typeface="Helvetica Neue Light"/>
                        </a:rPr>
                        <a:t>Respetando los criterios trabajados respecto a legibilidad, adaptación al framework(responsive), uso de etiquetas y prácticas de SEO.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Archivos HTML</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&gt;&gt;Estilo final de la web: </a:t>
                      </a:r>
                      <a:r>
                        <a:rPr lang="en-GB" sz="1600">
                          <a:solidFill>
                            <a:schemeClr val="dk1"/>
                          </a:solidFill>
                          <a:latin typeface="Helvetica Neue Light"/>
                          <a:ea typeface="Helvetica Neue Light"/>
                          <a:cs typeface="Helvetica Neue Light"/>
                          <a:sym typeface="Helvetica Neue Light"/>
                        </a:rPr>
                        <a:t>Aplicando los criterios trabajados respecto a estructura visual, diseño atractivo y responsive, y reciclado de código.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Archivos CSS + SASS o SCSS</a:t>
                      </a:r>
                      <a:r>
                        <a:rPr lang="en-GB" sz="1500">
                          <a:solidFill>
                            <a:schemeClr val="dk1"/>
                          </a:solidFill>
                          <a:latin typeface="Helvetica Neue Light"/>
                          <a:ea typeface="Helvetica Neue Light"/>
                          <a:cs typeface="Helvetica Neue Light"/>
                          <a:sym typeface="Helvetica Neue Light"/>
                        </a:rPr>
                        <a:t>.</a:t>
                      </a:r>
                      <a:endParaRPr sz="15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5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b="1" lang="en-GB" sz="1700">
                          <a:solidFill>
                            <a:schemeClr val="dk1"/>
                          </a:solidFill>
                        </a:rPr>
                        <a:t>&gt;&gt;</a:t>
                      </a:r>
                      <a:r>
                        <a:rPr b="1" lang="en-GB" sz="1600">
                          <a:solidFill>
                            <a:schemeClr val="dk1"/>
                          </a:solidFill>
                          <a:latin typeface="Helvetica Neue"/>
                          <a:ea typeface="Helvetica Neue"/>
                          <a:cs typeface="Helvetica Neue"/>
                          <a:sym typeface="Helvetica Neue"/>
                        </a:rPr>
                        <a:t>Subida al servidor: </a:t>
                      </a:r>
                      <a:r>
                        <a:rPr lang="en-GB" sz="1600">
                          <a:solidFill>
                            <a:schemeClr val="dk1"/>
                          </a:solidFill>
                          <a:latin typeface="Helvetica Neue Light"/>
                          <a:ea typeface="Helvetica Neue Light"/>
                          <a:cs typeface="Helvetica Neue Light"/>
                          <a:sym typeface="Helvetica Neue Light"/>
                        </a:rPr>
                        <a:t>Utilizar WebHost000 o cualquier servicio de hosting para poner el sitio web online(puede ser gitpages).</a:t>
                      </a:r>
                      <a:endParaRPr b="1" sz="16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Formato</a:t>
                      </a:r>
                      <a:r>
                        <a:rPr b="1" lang="en-GB" sz="1600">
                          <a:solidFill>
                            <a:srgbClr val="434343"/>
                          </a:solidFill>
                          <a:latin typeface="Helvetica Neue"/>
                          <a:ea typeface="Helvetica Neue"/>
                          <a:cs typeface="Helvetica Neue"/>
                          <a:sym typeface="Helvetica Neue"/>
                        </a:rPr>
                        <a:t>:</a:t>
                      </a:r>
                      <a:r>
                        <a:rPr lang="en-GB" sz="1600">
                          <a:solidFill>
                            <a:srgbClr val="434343"/>
                          </a:solidFill>
                          <a:latin typeface="Helvetica Neue Light"/>
                          <a:ea typeface="Helvetica Neue Light"/>
                          <a:cs typeface="Helvetica Neue Light"/>
                          <a:sym typeface="Helvetica Neue Light"/>
                        </a:rPr>
                        <a:t>  Link al sitio web cargado en el servidor</a:t>
                      </a:r>
                      <a:endParaRPr sz="15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71" name="Google Shape;771;p118"/>
          <p:cNvPicPr preferRelativeResize="0"/>
          <p:nvPr/>
        </p:nvPicPr>
        <p:blipFill rotWithShape="1">
          <a:blip r:embed="rId4">
            <a:alphaModFix/>
          </a:blip>
          <a:srcRect b="0" l="0" r="0" t="0"/>
          <a:stretch/>
        </p:blipFill>
        <p:spPr>
          <a:xfrm>
            <a:off x="7120275" y="946775"/>
            <a:ext cx="1634174" cy="63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9" name="Shape 219"/>
        <p:cNvGrpSpPr/>
        <p:nvPr/>
      </p:nvGrpSpPr>
      <p:grpSpPr>
        <a:xfrm>
          <a:off x="0" y="0"/>
          <a:ext cx="0" cy="0"/>
          <a:chOff x="0" y="0"/>
          <a:chExt cx="0" cy="0"/>
        </a:xfrm>
      </p:grpSpPr>
      <p:sp>
        <p:nvSpPr>
          <p:cNvPr id="220" name="Google Shape;220;p47"/>
          <p:cNvSpPr/>
          <p:nvPr/>
        </p:nvSpPr>
        <p:spPr>
          <a:xfrm>
            <a:off x="3609600" y="1202750"/>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2" name="Google Shape;222;p47"/>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 name="Google Shape;223;p47"/>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24" name="Google Shape;224;p47"/>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25" name="Google Shape;225;p47"/>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26" name="Google Shape;226;p47"/>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27" name="Google Shape;227;p47"/>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228" name="Google Shape;228;p47"/>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7"/>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0" name="Google Shape;230;p47"/>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31" name="Google Shape;231;p47"/>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32" name="Google Shape;232;p47"/>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33" name="Google Shape;233;p47"/>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234" name="Google Shape;234;p47"/>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35" name="Google Shape;235;p47"/>
          <p:cNvSpPr txBox="1"/>
          <p:nvPr/>
        </p:nvSpPr>
        <p:spPr>
          <a:xfrm>
            <a:off x="1502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17</a:t>
            </a:r>
            <a:endParaRPr b="0" i="0" sz="1400" u="none" cap="none" strike="noStrike">
              <a:solidFill>
                <a:srgbClr val="000000"/>
              </a:solidFill>
              <a:latin typeface="Helvetica Neue"/>
              <a:ea typeface="Helvetica Neue"/>
              <a:cs typeface="Helvetica Neue"/>
              <a:sym typeface="Helvetica Neue"/>
            </a:endParaRPr>
          </a:p>
        </p:txBody>
      </p:sp>
      <p:sp>
        <p:nvSpPr>
          <p:cNvPr id="236" name="Google Shape;236;p47"/>
          <p:cNvSpPr txBox="1"/>
          <p:nvPr/>
        </p:nvSpPr>
        <p:spPr>
          <a:xfrm>
            <a:off x="13734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Conociendo a nuestro cliente</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37" name="Google Shape;237;p47"/>
          <p:cNvSpPr txBox="1"/>
          <p:nvPr/>
        </p:nvSpPr>
        <p:spPr>
          <a:xfrm>
            <a:off x="1717988" y="25693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 TU PRESUPUESTO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38" name="Google Shape;238;p47"/>
          <p:cNvPicPr preferRelativeResize="0"/>
          <p:nvPr/>
        </p:nvPicPr>
        <p:blipFill rotWithShape="1">
          <a:blip r:embed="rId5">
            <a:alphaModFix/>
          </a:blip>
          <a:srcRect b="0" l="0" r="0" t="0"/>
          <a:stretch/>
        </p:blipFill>
        <p:spPr>
          <a:xfrm>
            <a:off x="1410838" y="2566688"/>
            <a:ext cx="307150" cy="307150"/>
          </a:xfrm>
          <a:prstGeom prst="rect">
            <a:avLst/>
          </a:prstGeom>
          <a:noFill/>
          <a:ln>
            <a:noFill/>
          </a:ln>
        </p:spPr>
      </p:pic>
      <p:sp>
        <p:nvSpPr>
          <p:cNvPr id="239" name="Google Shape;239;p47"/>
          <p:cNvSpPr txBox="1"/>
          <p:nvPr/>
        </p:nvSpPr>
        <p:spPr>
          <a:xfrm>
            <a:off x="38644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18</a:t>
            </a:r>
            <a:endParaRPr b="0" i="0" sz="1400" u="none" cap="none" strike="noStrike">
              <a:solidFill>
                <a:srgbClr val="000000"/>
              </a:solidFill>
              <a:latin typeface="Helvetica Neue"/>
              <a:ea typeface="Helvetica Neue"/>
              <a:cs typeface="Helvetica Neue"/>
              <a:sym typeface="Helvetica Neue"/>
            </a:endParaRPr>
          </a:p>
        </p:txBody>
      </p:sp>
      <p:sp>
        <p:nvSpPr>
          <p:cNvPr id="240" name="Google Shape;240;p47"/>
          <p:cNvSpPr txBox="1"/>
          <p:nvPr/>
        </p:nvSpPr>
        <p:spPr>
          <a:xfrm>
            <a:off x="38118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Proyecto final</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pic>
        <p:nvPicPr>
          <p:cNvPr id="241" name="Google Shape;241;p47"/>
          <p:cNvPicPr preferRelativeResize="0"/>
          <p:nvPr/>
        </p:nvPicPr>
        <p:blipFill rotWithShape="1">
          <a:blip r:embed="rId6">
            <a:alphaModFix/>
          </a:blip>
          <a:srcRect b="0" l="0" r="0" t="0"/>
          <a:stretch/>
        </p:blipFill>
        <p:spPr>
          <a:xfrm>
            <a:off x="3856900" y="2461999"/>
            <a:ext cx="306000" cy="306000"/>
          </a:xfrm>
          <a:prstGeom prst="rect">
            <a:avLst/>
          </a:prstGeom>
          <a:noFill/>
          <a:ln>
            <a:noFill/>
          </a:ln>
        </p:spPr>
      </p:pic>
      <p:sp>
        <p:nvSpPr>
          <p:cNvPr id="242" name="Google Shape;242;p47"/>
          <p:cNvSpPr txBox="1"/>
          <p:nvPr/>
        </p:nvSpPr>
        <p:spPr>
          <a:xfrm>
            <a:off x="4180575" y="24425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5" name="Shape 775"/>
        <p:cNvGrpSpPr/>
        <p:nvPr/>
      </p:nvGrpSpPr>
      <p:grpSpPr>
        <a:xfrm>
          <a:off x="0" y="0"/>
          <a:ext cx="0" cy="0"/>
          <a:chOff x="0" y="0"/>
          <a:chExt cx="0" cy="0"/>
        </a:xfrm>
      </p:grpSpPr>
      <p:sp>
        <p:nvSpPr>
          <p:cNvPr id="776" name="Google Shape;776;p11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77" name="Google Shape;777;p11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81" name="Shape 781"/>
        <p:cNvGrpSpPr/>
        <p:nvPr/>
      </p:nvGrpSpPr>
      <p:grpSpPr>
        <a:xfrm>
          <a:off x="0" y="0"/>
          <a:ext cx="0" cy="0"/>
          <a:chOff x="0" y="0"/>
          <a:chExt cx="0" cy="0"/>
        </a:xfrm>
      </p:grpSpPr>
      <p:sp>
        <p:nvSpPr>
          <p:cNvPr id="782" name="Google Shape;782;p120"/>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783" name="Google Shape;783;p120"/>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784" name="Google Shape;784;p12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21"/>
          <p:cNvSpPr txBox="1"/>
          <p:nvPr/>
        </p:nvSpPr>
        <p:spPr>
          <a:xfrm>
            <a:off x="541200" y="2404700"/>
            <a:ext cx="80616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n-GB" sz="1800">
                <a:solidFill>
                  <a:schemeClr val="dk1"/>
                </a:solidFill>
                <a:latin typeface="Helvetica Neue Light"/>
                <a:ea typeface="Helvetica Neue Light"/>
                <a:cs typeface="Helvetica Neue Light"/>
                <a:sym typeface="Helvetica Neue Light"/>
              </a:rPr>
              <a:t>¿Qué hacer después de un curso en Coderhouse?</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CODERHOUSE </a:t>
            </a:r>
            <a:r>
              <a:rPr b="1" i="0" lang="en-GB" sz="1800" u="none" cap="none" strike="noStrike">
                <a:solidFill>
                  <a:schemeClr val="dk1"/>
                </a:solidFill>
                <a:latin typeface="Helvetica Neue"/>
                <a:ea typeface="Helvetica Neue"/>
                <a:cs typeface="Helvetica Neue"/>
                <a:sym typeface="Helvetica Neue"/>
              </a:rPr>
              <a:t>| </a:t>
            </a:r>
            <a:endParaRPr b="1" i="0" sz="1800" u="none" cap="none" strike="noStrike">
              <a:solidFill>
                <a:schemeClr val="dk1"/>
              </a:solidFill>
              <a:latin typeface="Helvetica Neue"/>
              <a:ea typeface="Helvetica Neue"/>
              <a:cs typeface="Helvetica Neue"/>
              <a:sym typeface="Helvetica Neue"/>
            </a:endParaRPr>
          </a:p>
          <a:p>
            <a:pPr indent="0" lvl="0" marL="457200" marR="0" rtl="0" algn="l">
              <a:lnSpc>
                <a:spcPct val="115000"/>
              </a:lnSpc>
              <a:spcBef>
                <a:spcPts val="1000"/>
              </a:spcBef>
              <a:spcAft>
                <a:spcPts val="1000"/>
              </a:spcAft>
              <a:buNone/>
            </a:pPr>
            <a:r>
              <a:rPr b="1" lang="en-GB" sz="1800" u="sng">
                <a:solidFill>
                  <a:schemeClr val="accent1"/>
                </a:solidFill>
                <a:latin typeface="Helvetica Neue"/>
                <a:ea typeface="Helvetica Neue"/>
                <a:cs typeface="Helvetica Neue"/>
                <a:sym typeface="Helvetica Neue"/>
                <a:hlinkClick r:id="rId3">
                  <a:extLst>
                    <a:ext uri="{A12FA001-AC4F-418D-AE19-62706E023703}">
                      <ahyp:hlinkClr val="tx"/>
                    </a:ext>
                  </a:extLst>
                </a:hlinkClick>
              </a:rPr>
              <a:t>https://www.youtube.com/watch?v=plC9WbIMJCk</a:t>
            </a:r>
            <a:endParaRPr b="0" i="0" sz="1800" u="none" cap="none" strike="noStrike">
              <a:solidFill>
                <a:schemeClr val="accent1"/>
              </a:solidFill>
              <a:latin typeface="Helvetica Neue Light"/>
              <a:ea typeface="Helvetica Neue Light"/>
              <a:cs typeface="Helvetica Neue Light"/>
              <a:sym typeface="Helvetica Neue Light"/>
            </a:endParaRPr>
          </a:p>
        </p:txBody>
      </p:sp>
      <p:pic>
        <p:nvPicPr>
          <p:cNvPr id="790" name="Google Shape;790;p12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91" name="Google Shape;791;p121"/>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21"/>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VIDEOS Y PODCASTS</a:t>
            </a:r>
            <a:endParaRPr b="0" i="1" sz="4000" u="none" cap="none" strike="noStrike">
              <a:solidFill>
                <a:srgbClr val="000000"/>
              </a:solidFill>
              <a:latin typeface="Anton"/>
              <a:ea typeface="Anton"/>
              <a:cs typeface="Anton"/>
              <a:sym typeface="Anton"/>
            </a:endParaRPr>
          </a:p>
        </p:txBody>
      </p:sp>
      <p:pic>
        <p:nvPicPr>
          <p:cNvPr id="793" name="Google Shape;793;p121"/>
          <p:cNvPicPr preferRelativeResize="0"/>
          <p:nvPr/>
        </p:nvPicPr>
        <p:blipFill rotWithShape="1">
          <a:blip r:embed="rId5">
            <a:alphaModFix/>
          </a:blip>
          <a:srcRect b="0" l="0" r="0" t="0"/>
          <a:stretch/>
        </p:blipFill>
        <p:spPr>
          <a:xfrm>
            <a:off x="1484234" y="1279240"/>
            <a:ext cx="545131" cy="545131"/>
          </a:xfrm>
          <a:prstGeom prst="rect">
            <a:avLst/>
          </a:prstGeom>
          <a:noFill/>
          <a:ln>
            <a:noFill/>
          </a:ln>
        </p:spPr>
      </p:pic>
      <p:pic>
        <p:nvPicPr>
          <p:cNvPr id="794" name="Google Shape;794;p121"/>
          <p:cNvPicPr preferRelativeResize="0"/>
          <p:nvPr/>
        </p:nvPicPr>
        <p:blipFill rotWithShape="1">
          <a:blip r:embed="rId6">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8" name="Shape 798"/>
        <p:cNvGrpSpPr/>
        <p:nvPr/>
      </p:nvGrpSpPr>
      <p:grpSpPr>
        <a:xfrm>
          <a:off x="0" y="0"/>
          <a:ext cx="0" cy="0"/>
          <a:chOff x="0" y="0"/>
          <a:chExt cx="0" cy="0"/>
        </a:xfrm>
      </p:grpSpPr>
      <p:sp>
        <p:nvSpPr>
          <p:cNvPr id="799" name="Google Shape;799;p12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00" name="Google Shape;800;p122"/>
          <p:cNvSpPr txBox="1"/>
          <p:nvPr/>
        </p:nvSpPr>
        <p:spPr>
          <a:xfrm>
            <a:off x="2180400" y="2623175"/>
            <a:ext cx="50070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Repaso los temas principales.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Revisión de objetivos alcanzados en el curso.</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Recomendaciones finales.</a:t>
            </a:r>
            <a:endParaRPr sz="1800">
              <a:solidFill>
                <a:srgbClr val="E0FF00"/>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E0FF00"/>
              </a:buClr>
              <a:buSzPts val="1800"/>
              <a:buFont typeface="Helvetica Neue Light"/>
              <a:buChar char="-"/>
            </a:pPr>
            <a:r>
              <a:rPr lang="en-GB" sz="1800">
                <a:solidFill>
                  <a:srgbClr val="E0FF00"/>
                </a:solidFill>
                <a:latin typeface="Helvetica Neue Light"/>
                <a:ea typeface="Helvetica Neue Light"/>
                <a:cs typeface="Helvetica Neue Light"/>
                <a:sym typeface="Helvetica Neue Light"/>
              </a:rPr>
              <a:t>Presentación de los avances del proyecto.</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4" name="Shape 804"/>
        <p:cNvGrpSpPr/>
        <p:nvPr/>
      </p:nvGrpSpPr>
      <p:grpSpPr>
        <a:xfrm>
          <a:off x="0" y="0"/>
          <a:ext cx="0" cy="0"/>
          <a:chOff x="0" y="0"/>
          <a:chExt cx="0" cy="0"/>
        </a:xfrm>
      </p:grpSpPr>
      <p:sp>
        <p:nvSpPr>
          <p:cNvPr id="805" name="Google Shape;805;p123"/>
          <p:cNvSpPr/>
          <p:nvPr/>
        </p:nvSpPr>
        <p:spPr>
          <a:xfrm>
            <a:off x="1187400" y="553200"/>
            <a:ext cx="6769200" cy="403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GB" sz="3600">
                <a:solidFill>
                  <a:srgbClr val="E0FF00"/>
                </a:solidFill>
                <a:latin typeface="Anton"/>
                <a:ea typeface="Anton"/>
                <a:cs typeface="Anton"/>
                <a:sym typeface="Anton"/>
              </a:rPr>
              <a:t>¿Estás disfrutando la experiencia Coder? </a:t>
            </a:r>
            <a:br>
              <a:rPr i="1" lang="en-GB" sz="3600">
                <a:solidFill>
                  <a:srgbClr val="E0FF00"/>
                </a:solidFill>
                <a:latin typeface="Anton"/>
                <a:ea typeface="Anton"/>
                <a:cs typeface="Anton"/>
                <a:sym typeface="Anton"/>
              </a:rPr>
            </a:br>
            <a:br>
              <a:rPr i="1" lang="en-GB" sz="3600">
                <a:solidFill>
                  <a:srgbClr val="E0FF00"/>
                </a:solidFill>
                <a:latin typeface="Anton"/>
                <a:ea typeface="Anton"/>
                <a:cs typeface="Anton"/>
                <a:sym typeface="Anton"/>
              </a:rPr>
            </a:br>
            <a:r>
              <a:rPr i="1" lang="en-GB" sz="2800">
                <a:solidFill>
                  <a:srgbClr val="E0FF00"/>
                </a:solidFill>
                <a:latin typeface="Anton"/>
                <a:ea typeface="Anton"/>
                <a:cs typeface="Anton"/>
                <a:sym typeface="Anton"/>
              </a:rPr>
              <a:t>Refiriendo a un amigo nos ayudas a expandir nuestra comunidad de estudiantes.</a:t>
            </a:r>
            <a:br>
              <a:rPr i="1" lang="en-GB" sz="2800">
                <a:solidFill>
                  <a:srgbClr val="E0FF00"/>
                </a:solidFill>
                <a:latin typeface="Anton"/>
                <a:ea typeface="Anton"/>
                <a:cs typeface="Anton"/>
                <a:sym typeface="Anton"/>
              </a:rPr>
            </a:br>
            <a:r>
              <a:rPr i="1" lang="en-GB" sz="2800">
                <a:solidFill>
                  <a:srgbClr val="E0FF00"/>
                </a:solidFill>
                <a:latin typeface="Anton"/>
                <a:ea typeface="Anton"/>
                <a:cs typeface="Anton"/>
                <a:sym typeface="Anton"/>
              </a:rPr>
              <a:t>Ingresa </a:t>
            </a:r>
            <a:r>
              <a:rPr i="1" lang="en-GB" sz="2800" u="sng">
                <a:solidFill>
                  <a:schemeClr val="hlink"/>
                </a:solidFill>
                <a:latin typeface="Anton"/>
                <a:ea typeface="Anton"/>
                <a:cs typeface="Anton"/>
                <a:sym typeface="Anton"/>
                <a:hlinkClick r:id="rId4"/>
              </a:rPr>
              <a:t>aquí</a:t>
            </a:r>
            <a:endParaRPr b="0" i="0" sz="2800" u="none" cap="none" strike="noStrike">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9" name="Shape 809"/>
        <p:cNvGrpSpPr/>
        <p:nvPr/>
      </p:nvGrpSpPr>
      <p:grpSpPr>
        <a:xfrm>
          <a:off x="0" y="0"/>
          <a:ext cx="0" cy="0"/>
          <a:chOff x="0" y="0"/>
          <a:chExt cx="0" cy="0"/>
        </a:xfrm>
      </p:grpSpPr>
      <p:sp>
        <p:nvSpPr>
          <p:cNvPr id="810" name="Google Shape;810;p12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11" name="Google Shape;811;p12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5" name="Shape 815"/>
        <p:cNvGrpSpPr/>
        <p:nvPr/>
      </p:nvGrpSpPr>
      <p:grpSpPr>
        <a:xfrm>
          <a:off x="0" y="0"/>
          <a:ext cx="0" cy="0"/>
          <a:chOff x="0" y="0"/>
          <a:chExt cx="0" cy="0"/>
        </a:xfrm>
      </p:grpSpPr>
      <p:sp>
        <p:nvSpPr>
          <p:cNvPr id="816" name="Google Shape;816;p125"/>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¡GRACIAS POR ESTUDIAR CON NOSOTROS!</a:t>
            </a:r>
            <a:endParaRPr b="0" i="1" sz="3600" u="none" cap="none" strike="noStrike">
              <a:solidFill>
                <a:srgbClr val="121212"/>
              </a:solidFill>
              <a:latin typeface="Anton"/>
              <a:ea typeface="Anton"/>
              <a:cs typeface="Anton"/>
              <a:sym typeface="Anton"/>
            </a:endParaRPr>
          </a:p>
        </p:txBody>
      </p:sp>
      <p:sp>
        <p:nvSpPr>
          <p:cNvPr id="817" name="Google Shape;817;p12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48"/>
          <p:cNvSpPr txBox="1"/>
          <p:nvPr/>
        </p:nvSpPr>
        <p:spPr>
          <a:xfrm>
            <a:off x="2187450" y="1901975"/>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PERO PRIMERO, HABLEMOS DE DISEÑO</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